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63" r:id="rId6"/>
  </p:sldMasterIdLst>
  <p:notesMasterIdLst>
    <p:notesMasterId r:id="rId32"/>
  </p:notesMasterIdLst>
  <p:handoutMasterIdLst>
    <p:handoutMasterId r:id="rId33"/>
  </p:handoutMasterIdLst>
  <p:sldIdLst>
    <p:sldId id="2986" r:id="rId7"/>
    <p:sldId id="474" r:id="rId8"/>
    <p:sldId id="2963" r:id="rId9"/>
    <p:sldId id="795" r:id="rId10"/>
    <p:sldId id="390" r:id="rId11"/>
    <p:sldId id="2960" r:id="rId12"/>
    <p:sldId id="2961" r:id="rId13"/>
    <p:sldId id="2924" r:id="rId14"/>
    <p:sldId id="326" r:id="rId15"/>
    <p:sldId id="2927" r:id="rId16"/>
    <p:sldId id="263" r:id="rId17"/>
    <p:sldId id="2905" r:id="rId18"/>
    <p:sldId id="2907" r:id="rId19"/>
    <p:sldId id="2903" r:id="rId20"/>
    <p:sldId id="2982" r:id="rId21"/>
    <p:sldId id="2984" r:id="rId22"/>
    <p:sldId id="447" r:id="rId23"/>
    <p:sldId id="431" r:id="rId24"/>
    <p:sldId id="2980" r:id="rId25"/>
    <p:sldId id="2965" r:id="rId26"/>
    <p:sldId id="2985" r:id="rId27"/>
    <p:sldId id="2968" r:id="rId28"/>
    <p:sldId id="2969" r:id="rId29"/>
    <p:sldId id="2970" r:id="rId30"/>
    <p:sldId id="2987" r:id="rId31"/>
  </p:sldIdLst>
  <p:sldSz cx="12192000" cy="6858000"/>
  <p:notesSz cx="7315200" cy="9601200"/>
  <p:custDataLst>
    <p:tags r:id="rId3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28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4032" userDrawn="1">
          <p15:clr>
            <a:srgbClr val="A4A3A4"/>
          </p15:clr>
        </p15:guide>
        <p15:guide id="4" orient="horz" pos="151" userDrawn="1">
          <p15:clr>
            <a:srgbClr val="A4A3A4"/>
          </p15:clr>
        </p15:guide>
        <p15:guide id="5" orient="horz" pos="258" userDrawn="1">
          <p15:clr>
            <a:srgbClr val="A4A3A4"/>
          </p15:clr>
        </p15:guide>
        <p15:guide id="6" orient="horz" pos="3912" userDrawn="1">
          <p15:clr>
            <a:srgbClr val="A4A3A4"/>
          </p15:clr>
        </p15:guide>
        <p15:guide id="8" pos="329" userDrawn="1">
          <p15:clr>
            <a:srgbClr val="A4A3A4"/>
          </p15:clr>
        </p15:guide>
        <p15:guide id="9" pos="7407" userDrawn="1">
          <p15:clr>
            <a:srgbClr val="A4A3A4"/>
          </p15:clr>
        </p15:guide>
        <p15:guide id="10" pos="3843" userDrawn="1">
          <p15:clr>
            <a:srgbClr val="A4A3A4"/>
          </p15:clr>
        </p15:guide>
        <p15:guide id="11" pos="456" userDrawn="1">
          <p15:clr>
            <a:srgbClr val="A4A3A4"/>
          </p15:clr>
        </p15:guide>
        <p15:guide id="12" pos="5112" userDrawn="1">
          <p15:clr>
            <a:srgbClr val="A4A3A4"/>
          </p15:clr>
        </p15:guide>
        <p15:guide id="13" pos="7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yn Gross" initials="TG" lastIdx="2" clrIdx="6"/>
  <p:cmAuthor id="2" name="Melanie Couton" initials="MAC" lastIdx="4" clrIdx="3"/>
  <p:cmAuthor id="3" name="ralfieri" initials="ra" lastIdx="2" clrIdx="8"/>
  <p:cmAuthor id="4" name="Megan Capel" initials="MC" lastIdx="11" clrIdx="0"/>
  <p:cmAuthor id="5" name="Andrew Bowser" initials="AB" lastIdx="8" clrIdx="2"/>
  <p:cmAuthor id="6" name="mcalloway" initials="mc" lastIdx="1" clrIdx="4"/>
  <p:cmAuthor id="7" name="agoldman" initials="a" lastIdx="4" clrIdx="9"/>
  <p:cmAuthor id="8" name="Devin Overbey" initials="DO" lastIdx="6" clrIdx="7"/>
  <p:cmAuthor id="9" name="Erik Brady" initials="EB" lastIdx="2" clrIdx="5"/>
  <p:cmAuthor id="10" name=" " initials="MAC" lastIdx="21" clrIdx="1"/>
  <p:cmAuthor id="11" name="Kristen Rosenthal" initials="KR" lastIdx="1" clrIdx="10">
    <p:extLst>
      <p:ext uri="{19B8F6BF-5375-455C-9EA6-DF929625EA0E}">
        <p15:presenceInfo xmlns:p15="http://schemas.microsoft.com/office/powerpoint/2012/main" xmlns="" userId="S-1-5-21-1816575679-3740301505-2482652554-1529" providerId="AD"/>
      </p:ext>
    </p:extLst>
  </p:cmAuthor>
  <p:cmAuthor id="12" name="Kristen Rosenthal" initials="KR [2]" lastIdx="4" clrIdx="11">
    <p:extLst>
      <p:ext uri="{19B8F6BF-5375-455C-9EA6-DF929625EA0E}">
        <p15:presenceInfo xmlns:p15="http://schemas.microsoft.com/office/powerpoint/2012/main" xmlns="" userId="S::krosenthal@clinicaloptions.com::67a58a6d-22ff-4b03-8f01-10ea3f44af52" providerId="AD"/>
      </p:ext>
    </p:extLst>
  </p:cmAuthor>
  <p:cmAuthor id="13" name="Gordon Kelley" initials="GK" lastIdx="34" clrIdx="12">
    <p:extLst>
      <p:ext uri="{19B8F6BF-5375-455C-9EA6-DF929625EA0E}">
        <p15:presenceInfo xmlns:p15="http://schemas.microsoft.com/office/powerpoint/2012/main" xmlns="" userId="S::gkelley@clinicaloptions.com::7e3d11cf-7436-4611-80d7-51121a63678e" providerId="AD"/>
      </p:ext>
    </p:extLst>
  </p:cmAuthor>
  <p:cmAuthor id="14" name="Tiffany Hensley-McBain" initials="TH" lastIdx="16" clrIdx="13">
    <p:extLst>
      <p:ext uri="{19B8F6BF-5375-455C-9EA6-DF929625EA0E}">
        <p15:presenceInfo xmlns:p15="http://schemas.microsoft.com/office/powerpoint/2012/main" xmlns="" userId="S::thensleymcbain@clinicaloptions.com::eae8476d-e5f7-42c4-99ac-1d0e8ed23634" providerId="AD"/>
      </p:ext>
    </p:extLst>
  </p:cmAuthor>
  <p:cmAuthor id="15" name="CLINICALOPTIONS\krosenthal" initials="C" lastIdx="16" clrIdx="14">
    <p:extLst>
      <p:ext uri="{19B8F6BF-5375-455C-9EA6-DF929625EA0E}">
        <p15:presenceInfo xmlns:p15="http://schemas.microsoft.com/office/powerpoint/2012/main" xmlns="" userId="CLINICALOPTIONS\krosenthal" providerId="None"/>
      </p:ext>
    </p:extLst>
  </p:cmAuthor>
  <p:cmAuthor id="16" name="Timothy Quill" initials="TQ" lastIdx="7" clrIdx="15">
    <p:extLst>
      <p:ext uri="{19B8F6BF-5375-455C-9EA6-DF929625EA0E}">
        <p15:presenceInfo xmlns:p15="http://schemas.microsoft.com/office/powerpoint/2012/main" xmlns="" userId="S::tquill@clinicaloptions.com::b1dc6efb-2995-45e7-a306-57a2c67aa886" providerId="AD"/>
      </p:ext>
    </p:extLst>
  </p:cmAuthor>
  <p:cmAuthor id="17" name="Andrea Boecler" initials="AB" lastIdx="1" clrIdx="16">
    <p:extLst>
      <p:ext uri="{19B8F6BF-5375-455C-9EA6-DF929625EA0E}">
        <p15:presenceInfo xmlns:p15="http://schemas.microsoft.com/office/powerpoint/2012/main" xmlns="" userId="Andrea Boec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0C0"/>
    <a:srgbClr val="009644"/>
    <a:srgbClr val="004C22"/>
    <a:srgbClr val="4271C1"/>
    <a:srgbClr val="EC7A31"/>
    <a:srgbClr val="A3A3A3"/>
    <a:srgbClr val="5C95D4"/>
    <a:srgbClr val="FC7D77"/>
    <a:srgbClr val="D680FD"/>
    <a:srgbClr val="C99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9518" autoAdjust="0"/>
    <p:restoredTop sz="86328" autoAdjust="0"/>
  </p:normalViewPr>
  <p:slideViewPr>
    <p:cSldViewPr snapToGrid="0" showGuides="1">
      <p:cViewPr>
        <p:scale>
          <a:sx n="125" d="100"/>
          <a:sy n="125" d="100"/>
        </p:scale>
        <p:origin x="1428" y="1314"/>
      </p:cViewPr>
      <p:guideLst>
        <p:guide orient="horz" pos="4128"/>
        <p:guide orient="horz" pos="1008"/>
        <p:guide orient="horz" pos="4032"/>
        <p:guide orient="horz" pos="151"/>
        <p:guide orient="horz" pos="258"/>
        <p:guide orient="horz" pos="3912"/>
        <p:guide pos="329"/>
        <p:guide pos="7407"/>
        <p:guide pos="3843"/>
        <p:guide pos="456"/>
        <p:guide pos="5112"/>
        <p:guide pos="7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750" y="-12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>
            <a:extLst>
              <a:ext uri="{FF2B5EF4-FFF2-40B4-BE49-F238E27FC236}">
                <a16:creationId xmlns:a16="http://schemas.microsoft.com/office/drawing/2014/main" xmlns="" id="{E716B656-43AE-41BF-A9E6-BDC9338EEE7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A101DA4B-1035-4FD7-BAE8-D36163A25D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4664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FCE45961-8EBC-4ABB-A06F-A2AB0FB728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69A9B635-F3A6-4A6C-A2A7-3BE84F317E1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xmlns="" id="{3F91814F-6E8B-4495-875C-BBC65746A2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xmlns="" id="{3575FA76-5996-41B2-807C-74C521B188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xmlns="" id="{EE30801C-5D2D-4989-97AF-1BB6980EDA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5036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©2012 Clinical Care Options, LLC. All rights reserved</a:t>
            </a:r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xmlns="" id="{83D8BBC4-4244-4B4D-899A-EE5002DAC7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2FB72F01-6714-4A31-8C22-8E0F1B091B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532188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43584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CRC, colorectal cancer; SLI, small lead-in.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2FBCE5-28FC-4CD8-99FE-CDA2FF15420B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43956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AE, adverse event; CRC, colorectal cancer; PPED, palmar-plantar erythrodysesthesia; SLI, small lead-in.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720522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075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CRC, colorectal cancer.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25709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CRC, colorectal cancer.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20111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mCRC, metastatic colorectal cancer; WT, wild type.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76114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CRC, colorectal cancer.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99902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IHC, immunohistochemistry; WT, wild type.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4848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5890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BICR, blinded independent central review; CRC, colorectal cancer</a:t>
            </a:r>
            <a:r>
              <a:rPr lang="en-US" altLang="en-US" sz="12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;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ctDNA, circulating tumor DNA; </a:t>
            </a:r>
            <a:r>
              <a:rPr lang="en-US" sz="1200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ECOG, Eastern Cooperative Oncology Group; m</a:t>
            </a:r>
            <a:r>
              <a:rPr lang="en-US" altLang="en-US" sz="1200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CRC, metastatic colorectal cancer; NGS, next generation sequencing.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1200" dirty="0">
              <a:ea typeface="MS PGothic" pitchFamily="34" charset="-128"/>
            </a:endParaRPr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840" indent="-2857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2830" indent="-2285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9963" indent="-2285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095" indent="-2285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228" indent="-228566" defTabSz="4571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360" indent="-228566" defTabSz="4571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8492" indent="-228566" defTabSz="4571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5625" indent="-228566" defTabSz="4571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1F4E66-5AC2-4B9F-BDC1-A074E495E02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204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200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BICR, blinded independent central review; DCR, disease-control rate; mCRC, metastatic colorectal cancer; RECIST, response evaluation criteria in solid tumors; WT, wild type.</a:t>
            </a:r>
            <a:endParaRPr lang="en-US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8C6E2A-8B7C-46B6-BC8F-3AE0E8EF82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721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mCRC, metastatic colorectal cancer.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8774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IHC, immunohistochemistry; MMR, mismatch repair; MSI, microsatellite instability.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82825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LA, locally advanced; LN, lymph node.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7137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5-FU/LV, 5-fluorouracil / leucovorin; CRC, colorectal cancer.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66263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i="1" dirty="0">
                <a:latin typeface="Arial" panose="020B0604020202020204" pitchFamily="34" charset="0"/>
              </a:rPr>
              <a:t>IC, irinotecan, cetuximab; m, median; MSS, microsatellite stable; PD, progressive disease; VIC, vemurafenib, irinotecan, cetuximab.</a:t>
            </a:r>
          </a:p>
        </p:txBody>
      </p:sp>
      <p:sp>
        <p:nvSpPr>
          <p:cNvPr id="14340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98D5EC-B619-4B5D-A2DA-BFB83E5A9B6B}" type="slidenum">
              <a:rPr lang="en-US" altLang="en-US" b="0" smtClean="0"/>
              <a:pPr/>
              <a:t>9</a:t>
            </a:fld>
            <a:endParaRPr lang="en-US" altLang="en-US" b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DCR, disease control 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1439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AE, adverse event; CRC, colorectal cancer; DLT, dose-limiting toxicity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763993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CRC, colorectal cancer; SLI, safety lead-in.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2FBCE5-28FC-4CD8-99FE-CDA2FF15420B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8743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811F168-5851-4164-A476-942919F07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3463" y="3662363"/>
            <a:ext cx="60785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xmlns="" id="{078B106A-3121-420B-B2D9-854FF204BD0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 dirty="0"/>
              <a:t>B-Cell Malignancies—Expert Guidance on BTK Inhibitors for Today’s Clinic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C1F1E95-D2DE-46B3-A319-0183A8E6C2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053513" y="328761"/>
            <a:ext cx="2673350" cy="94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624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173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293BAA-8C62-4F73-8124-D4D6BEBF8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7E97A50-08EF-437E-A636-931428B27154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76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605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415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073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921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8B3D9A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EDCE80E-A528-4F84-999C-167B7BD87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>
            <a:extLst>
              <a:ext uri="{FF2B5EF4-FFF2-40B4-BE49-F238E27FC236}">
                <a16:creationId xmlns:a16="http://schemas.microsoft.com/office/drawing/2014/main" xmlns="" id="{A8FCC512-B9D6-45E5-83A8-5B1B4BEE14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918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xmlns="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xmlns="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D43CC73-466D-4F58-8CB4-E7D562EE94BD}"/>
              </a:ext>
            </a:extLst>
          </p:cNvPr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81492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linicaloptions.com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inicaloptions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hyperlink" Target="http://www.clinicaloption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clinicaloptions.com/" TargetMode="Externa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linicaloptions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linicaloptions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hyperlink" Target="http://www.clinicaloptions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clinicaloptions.com/" TargetMode="Externa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inicaloption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clinicaloptions.com/" TargetMode="Externa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inicaloptions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inicaloptions.com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inicaloption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inicaloption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inicaloptions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linicaloptions.com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linicaloption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8B04268-A4A9-46B3-9AD6-8BE21A72E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75" y="400526"/>
            <a:ext cx="10877529" cy="586311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2"/>
                </a:solidFill>
                <a:latin typeface="+mn-lt"/>
              </a:rPr>
              <a:t> 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2"/>
                </a:solidFill>
                <a:latin typeface="+mn-lt"/>
              </a:rPr>
              <a:t> Targets </a:t>
            </a:r>
            <a:r>
              <a:rPr lang="en-US" sz="4000" b="1" dirty="0">
                <a:solidFill>
                  <a:schemeClr val="bg2"/>
                </a:solidFill>
                <a:latin typeface="+mn-lt"/>
              </a:rPr>
              <a:t>Affecting Cellular Communication and Survival: </a:t>
            </a:r>
            <a:r>
              <a:rPr lang="en-US" sz="4000" b="1" dirty="0" smtClean="0">
                <a:solidFill>
                  <a:schemeClr val="bg2"/>
                </a:solidFill>
                <a:latin typeface="+mn-lt"/>
              </a:rPr>
              <a:t>RAS, BRAF</a:t>
            </a:r>
            <a:r>
              <a:rPr lang="en-US" sz="4000" b="1" dirty="0">
                <a:solidFill>
                  <a:schemeClr val="bg2"/>
                </a:solidFill>
                <a:latin typeface="+mn-lt"/>
              </a:rPr>
              <a:t>, MAPK, and </a:t>
            </a:r>
            <a:r>
              <a:rPr lang="en-US" sz="4000" b="1" dirty="0" smtClean="0">
                <a:solidFill>
                  <a:schemeClr val="bg2"/>
                </a:solidFill>
                <a:latin typeface="+mn-lt"/>
              </a:rPr>
              <a:t>HER2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bg2"/>
              </a:solidFill>
              <a:latin typeface="+mn-lt"/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chemeClr val="bg2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3200" u="sng" dirty="0" smtClean="0">
                <a:solidFill>
                  <a:srgbClr val="C00000"/>
                </a:solidFill>
                <a:latin typeface="+mj-lt"/>
              </a:rPr>
              <a:t>Alaa Soboh </a:t>
            </a:r>
          </a:p>
          <a:p>
            <a:pPr marL="0" indent="0" algn="ctr">
              <a:buNone/>
            </a:pPr>
            <a:r>
              <a:rPr lang="en-US" sz="3200" u="sng" dirty="0" smtClean="0">
                <a:solidFill>
                  <a:srgbClr val="C00000"/>
                </a:solidFill>
                <a:latin typeface="+mj-lt"/>
              </a:rPr>
              <a:t>MD, Medical Oncology </a:t>
            </a:r>
            <a:endParaRPr lang="en-US" sz="3200" u="sng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4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486987" cy="1103313"/>
          </a:xfrm>
        </p:spPr>
        <p:txBody>
          <a:bodyPr/>
          <a:lstStyle/>
          <a:p>
            <a:r>
              <a:rPr lang="en-US" dirty="0"/>
              <a:t>S1406: ORR, OS With Cetuximab + Irino ± Vemurafenib</a:t>
            </a: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774" y="3874105"/>
            <a:ext cx="5256776" cy="2603149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90"/>
          <a:stretch/>
        </p:blipFill>
        <p:spPr>
          <a:xfrm>
            <a:off x="1064534" y="1250224"/>
            <a:ext cx="4649409" cy="2618037"/>
          </a:xfrm>
          <a:prstGeom prst="rect">
            <a:avLst/>
          </a:prstGeom>
        </p:spPr>
      </p:pic>
      <p:sp>
        <p:nvSpPr>
          <p:cNvPr id="123" name="Rectangle 122"/>
          <p:cNvSpPr/>
          <p:nvPr/>
        </p:nvSpPr>
        <p:spPr>
          <a:xfrm>
            <a:off x="1877335" y="1093212"/>
            <a:ext cx="2844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 eaLnBrk="1" hangingPunct="1"/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Cetuximab + Irinotecan</a:t>
            </a:r>
            <a:endParaRPr lang="en-US" sz="1600" b="0" dirty="0">
              <a:solidFill>
                <a:prstClr val="black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524000" y="3745861"/>
            <a:ext cx="49164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 eaLnBrk="1" hangingPunct="1"/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Vemurafenib + Cetuximab + Irinotecan</a:t>
            </a:r>
            <a:endParaRPr lang="en-US" sz="1600" b="0" dirty="0">
              <a:solidFill>
                <a:prstClr val="black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74059" y="1338719"/>
            <a:ext cx="459314" cy="2477544"/>
            <a:chOff x="4966133" y="555321"/>
            <a:chExt cx="344485" cy="1858158"/>
          </a:xfrm>
        </p:grpSpPr>
        <p:sp>
          <p:nvSpPr>
            <p:cNvPr id="126" name="TextBox 125"/>
            <p:cNvSpPr txBox="1"/>
            <p:nvPr/>
          </p:nvSpPr>
          <p:spPr>
            <a:xfrm>
              <a:off x="4991781" y="555321"/>
              <a:ext cx="309219" cy="1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 eaLnBrk="1" hangingPunct="1"/>
              <a:r>
                <a:rPr lang="en-US" sz="800" b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100%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035061" y="1215390"/>
              <a:ext cx="270747" cy="1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 eaLnBrk="1" hangingPunct="1"/>
              <a:r>
                <a:rPr lang="en-US" sz="800" b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20%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966133" y="2251896"/>
              <a:ext cx="333264" cy="1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 eaLnBrk="1" hangingPunct="1"/>
              <a:r>
                <a:rPr lang="en-US" sz="800" b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-100%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078343" y="1403834"/>
              <a:ext cx="232275" cy="1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 eaLnBrk="1" hangingPunct="1"/>
              <a:r>
                <a:rPr lang="en-US" sz="800" b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0%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009413" y="1661068"/>
              <a:ext cx="294792" cy="1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 eaLnBrk="1" hangingPunct="1"/>
              <a:r>
                <a:rPr lang="en-US" sz="800" b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-30%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68164" y="3929185"/>
            <a:ext cx="459314" cy="2477544"/>
            <a:chOff x="4966133" y="555321"/>
            <a:chExt cx="344485" cy="1858158"/>
          </a:xfrm>
        </p:grpSpPr>
        <p:sp>
          <p:nvSpPr>
            <p:cNvPr id="132" name="TextBox 131"/>
            <p:cNvSpPr txBox="1"/>
            <p:nvPr/>
          </p:nvSpPr>
          <p:spPr>
            <a:xfrm>
              <a:off x="4991781" y="555321"/>
              <a:ext cx="309219" cy="1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 eaLnBrk="1" hangingPunct="1"/>
              <a:r>
                <a:rPr lang="en-US" sz="800" b="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100%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035061" y="1215390"/>
              <a:ext cx="270747" cy="1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 eaLnBrk="1" hangingPunct="1"/>
              <a:r>
                <a:rPr lang="en-US" sz="800" b="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20%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966133" y="2251896"/>
              <a:ext cx="333264" cy="1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 eaLnBrk="1" hangingPunct="1"/>
              <a:r>
                <a:rPr lang="en-US" sz="800" b="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-100%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078343" y="1403834"/>
              <a:ext cx="232275" cy="1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 eaLnBrk="1" hangingPunct="1"/>
              <a:r>
                <a:rPr lang="en-US" sz="800" b="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0%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009413" y="1661068"/>
              <a:ext cx="294792" cy="1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 eaLnBrk="1" hangingPunct="1"/>
              <a:r>
                <a:rPr lang="en-US" sz="800" b="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-30%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28334" y="178563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 eaLnBrk="1" hangingPunct="1"/>
            <a:r>
              <a:rPr lang="en-US" sz="2400" b="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4%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4726226" y="4478206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 eaLnBrk="1" hangingPunct="1"/>
            <a:r>
              <a:rPr lang="en-US" sz="2400" b="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16%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497407" y="2905043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 eaLnBrk="1" hangingPunct="1"/>
            <a:r>
              <a:rPr lang="en-US" sz="2400" b="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DCR 22%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497407" y="5526626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 eaLnBrk="1" hangingPunct="1"/>
            <a:r>
              <a:rPr lang="en-US" sz="2400" b="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DCR 67%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5E8CAF4-61C9-A346-8DAC-81682CEF0FEE}"/>
              </a:ext>
            </a:extLst>
          </p:cNvPr>
          <p:cNvGrpSpPr/>
          <p:nvPr/>
        </p:nvGrpSpPr>
        <p:grpSpPr>
          <a:xfrm>
            <a:off x="6205711" y="1899467"/>
            <a:ext cx="5656403" cy="3248918"/>
            <a:chOff x="4305309" y="810238"/>
            <a:chExt cx="4364873" cy="2436688"/>
          </a:xfrm>
        </p:grpSpPr>
        <p:sp>
          <p:nvSpPr>
            <p:cNvPr id="138" name="TextBox 137"/>
            <p:cNvSpPr txBox="1"/>
            <p:nvPr/>
          </p:nvSpPr>
          <p:spPr>
            <a:xfrm>
              <a:off x="4357068" y="1260839"/>
              <a:ext cx="4297192" cy="9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90575" eaLnBrk="1" hangingPunct="1">
                <a:tabLst>
                  <a:tab pos="916494" algn="l"/>
                </a:tabLst>
              </a:pPr>
              <a:r>
                <a:rPr lang="en-US" sz="1867" b="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				 </a:t>
              </a:r>
              <a:r>
                <a:rPr lang="en-US" sz="1867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N    Median     95% CI</a:t>
              </a:r>
            </a:p>
            <a:p>
              <a:pPr defTabSz="990575" eaLnBrk="1" hangingPunct="1">
                <a:tabLst>
                  <a:tab pos="916494" algn="l"/>
                </a:tabLst>
              </a:pPr>
              <a:r>
                <a:rPr lang="en-US" sz="1867" b="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Cetuximab + irinotecan	50      </a:t>
              </a:r>
              <a:r>
                <a:rPr lang="en-US" sz="1867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5.9</a:t>
              </a:r>
              <a:r>
                <a:rPr lang="en-US" sz="1867" b="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	        (3.0-9.9) </a:t>
              </a:r>
            </a:p>
            <a:p>
              <a:pPr defTabSz="990575" eaLnBrk="1" hangingPunct="1">
                <a:tabLst>
                  <a:tab pos="916494" algn="l"/>
                </a:tabLst>
              </a:pPr>
              <a:r>
                <a:rPr lang="en-US" sz="1867" b="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Vemurafenib + cetuximab   	49      </a:t>
              </a:r>
              <a:r>
                <a:rPr lang="en-US" sz="1867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9.6</a:t>
              </a:r>
              <a:r>
                <a:rPr lang="en-US" sz="1867" b="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        (7.5-13.1)</a:t>
              </a:r>
            </a:p>
            <a:p>
              <a:pPr defTabSz="990575" eaLnBrk="1" hangingPunct="1">
                <a:tabLst>
                  <a:tab pos="916494" algn="l"/>
                </a:tabLst>
              </a:pPr>
              <a:r>
                <a:rPr lang="en-US" sz="1867" b="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      + irinotecan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84394" y="928573"/>
              <a:ext cx="1587806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 eaLnBrk="1" hangingPunct="1"/>
              <a:r>
                <a:rPr lang="en-US" sz="2667" dirty="0">
                  <a:solidFill>
                    <a:srgbClr val="FF0000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OS (mos)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5FDF8A6-702F-CD4B-BFEF-FF2CC323B016}"/>
                </a:ext>
              </a:extLst>
            </p:cNvPr>
            <p:cNvSpPr/>
            <p:nvPr/>
          </p:nvSpPr>
          <p:spPr>
            <a:xfrm>
              <a:off x="4305309" y="810238"/>
              <a:ext cx="4364873" cy="24366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eaLnBrk="1" hangingPunct="1"/>
              <a:endParaRPr lang="en-US" sz="2400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827112E-4B28-4C72-B1C3-B2E78E6E63A0}"/>
              </a:ext>
            </a:extLst>
          </p:cNvPr>
          <p:cNvCxnSpPr/>
          <p:nvPr/>
        </p:nvCxnSpPr>
        <p:spPr bwMode="auto">
          <a:xfrm>
            <a:off x="1093844" y="1431810"/>
            <a:ext cx="0" cy="230428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96F641B0-B2A6-4385-9349-264FC6A7EC4A}"/>
              </a:ext>
            </a:extLst>
          </p:cNvPr>
          <p:cNvCxnSpPr>
            <a:cxnSpLocks/>
          </p:cNvCxnSpPr>
          <p:nvPr/>
        </p:nvCxnSpPr>
        <p:spPr bwMode="auto">
          <a:xfrm>
            <a:off x="1093843" y="2588626"/>
            <a:ext cx="445312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8BB86239-DB27-4D62-9ABE-245C13986813}"/>
              </a:ext>
            </a:extLst>
          </p:cNvPr>
          <p:cNvCxnSpPr>
            <a:cxnSpLocks/>
          </p:cNvCxnSpPr>
          <p:nvPr/>
        </p:nvCxnSpPr>
        <p:spPr bwMode="auto">
          <a:xfrm>
            <a:off x="1087979" y="2365883"/>
            <a:ext cx="445312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DB2FB0C2-B261-4B6E-96C2-A2F15B9C1BF6}"/>
              </a:ext>
            </a:extLst>
          </p:cNvPr>
          <p:cNvCxnSpPr>
            <a:cxnSpLocks/>
          </p:cNvCxnSpPr>
          <p:nvPr/>
        </p:nvCxnSpPr>
        <p:spPr bwMode="auto">
          <a:xfrm>
            <a:off x="1093835" y="2928593"/>
            <a:ext cx="445312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7D11B183-D947-41E8-8357-C9202935F2C7}"/>
              </a:ext>
            </a:extLst>
          </p:cNvPr>
          <p:cNvCxnSpPr>
            <a:cxnSpLocks/>
          </p:cNvCxnSpPr>
          <p:nvPr/>
        </p:nvCxnSpPr>
        <p:spPr bwMode="auto">
          <a:xfrm>
            <a:off x="1111415" y="4975737"/>
            <a:ext cx="445312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08413677-8E26-4EF0-8902-C2C34930C83D}"/>
              </a:ext>
            </a:extLst>
          </p:cNvPr>
          <p:cNvCxnSpPr/>
          <p:nvPr/>
        </p:nvCxnSpPr>
        <p:spPr bwMode="auto">
          <a:xfrm>
            <a:off x="1105563" y="4047517"/>
            <a:ext cx="0" cy="230428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99BF5C38-77D3-4B9F-B58C-707A025EC52D}"/>
              </a:ext>
            </a:extLst>
          </p:cNvPr>
          <p:cNvCxnSpPr>
            <a:cxnSpLocks/>
          </p:cNvCxnSpPr>
          <p:nvPr/>
        </p:nvCxnSpPr>
        <p:spPr bwMode="auto">
          <a:xfrm>
            <a:off x="1105562" y="5204333"/>
            <a:ext cx="445312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783602AE-5AB1-483C-A361-D46029E319EB}"/>
              </a:ext>
            </a:extLst>
          </p:cNvPr>
          <p:cNvCxnSpPr>
            <a:cxnSpLocks/>
          </p:cNvCxnSpPr>
          <p:nvPr/>
        </p:nvCxnSpPr>
        <p:spPr bwMode="auto">
          <a:xfrm>
            <a:off x="1099703" y="5538443"/>
            <a:ext cx="445312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E825EF5D-4DD2-49B5-908D-3D51992BD507}"/>
              </a:ext>
            </a:extLst>
          </p:cNvPr>
          <p:cNvCxnSpPr>
            <a:cxnSpLocks/>
          </p:cNvCxnSpPr>
          <p:nvPr/>
        </p:nvCxnSpPr>
        <p:spPr bwMode="auto">
          <a:xfrm>
            <a:off x="1000571" y="3868624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F65A10DE-2032-4BA8-8078-16B7B4AE3311}"/>
              </a:ext>
            </a:extLst>
          </p:cNvPr>
          <p:cNvCxnSpPr>
            <a:cxnSpLocks/>
          </p:cNvCxnSpPr>
          <p:nvPr/>
        </p:nvCxnSpPr>
        <p:spPr bwMode="auto">
          <a:xfrm>
            <a:off x="1000571" y="4181777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52955022-10C1-420B-8D99-CC6EF9AB32C2}"/>
              </a:ext>
            </a:extLst>
          </p:cNvPr>
          <p:cNvCxnSpPr>
            <a:cxnSpLocks/>
          </p:cNvCxnSpPr>
          <p:nvPr/>
        </p:nvCxnSpPr>
        <p:spPr bwMode="auto">
          <a:xfrm>
            <a:off x="1000571" y="4294905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F9053690-B49B-4E6E-B29D-5587463D16D7}"/>
              </a:ext>
            </a:extLst>
          </p:cNvPr>
          <p:cNvCxnSpPr>
            <a:cxnSpLocks/>
          </p:cNvCxnSpPr>
          <p:nvPr/>
        </p:nvCxnSpPr>
        <p:spPr bwMode="auto">
          <a:xfrm>
            <a:off x="1000571" y="4408033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E3DA62BC-D908-42CF-9704-A73DD4FB8219}"/>
              </a:ext>
            </a:extLst>
          </p:cNvPr>
          <p:cNvCxnSpPr>
            <a:cxnSpLocks/>
          </p:cNvCxnSpPr>
          <p:nvPr/>
        </p:nvCxnSpPr>
        <p:spPr bwMode="auto">
          <a:xfrm>
            <a:off x="1000571" y="4521161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71317910-516D-4590-BC22-DBD0C7AC4DBD}"/>
              </a:ext>
            </a:extLst>
          </p:cNvPr>
          <p:cNvCxnSpPr>
            <a:cxnSpLocks/>
          </p:cNvCxnSpPr>
          <p:nvPr/>
        </p:nvCxnSpPr>
        <p:spPr bwMode="auto">
          <a:xfrm>
            <a:off x="1000571" y="4634289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F2A8B6BE-8CE4-4C6F-8D5B-5D4A1BED4D97}"/>
              </a:ext>
            </a:extLst>
          </p:cNvPr>
          <p:cNvCxnSpPr>
            <a:cxnSpLocks/>
          </p:cNvCxnSpPr>
          <p:nvPr/>
        </p:nvCxnSpPr>
        <p:spPr bwMode="auto">
          <a:xfrm>
            <a:off x="1000571" y="4747417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524C8A75-2924-4834-89B9-3E3253529F0C}"/>
              </a:ext>
            </a:extLst>
          </p:cNvPr>
          <p:cNvCxnSpPr>
            <a:cxnSpLocks/>
          </p:cNvCxnSpPr>
          <p:nvPr/>
        </p:nvCxnSpPr>
        <p:spPr bwMode="auto">
          <a:xfrm>
            <a:off x="1000571" y="6331202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1CF328BA-FED2-427C-85BC-17977F895AEF}"/>
              </a:ext>
            </a:extLst>
          </p:cNvPr>
          <p:cNvCxnSpPr>
            <a:cxnSpLocks/>
          </p:cNvCxnSpPr>
          <p:nvPr/>
        </p:nvCxnSpPr>
        <p:spPr bwMode="auto">
          <a:xfrm>
            <a:off x="1000571" y="4860545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1505EE7B-C4D1-4D6E-B22C-E31F7F9144FB}"/>
              </a:ext>
            </a:extLst>
          </p:cNvPr>
          <p:cNvCxnSpPr>
            <a:cxnSpLocks/>
          </p:cNvCxnSpPr>
          <p:nvPr/>
        </p:nvCxnSpPr>
        <p:spPr bwMode="auto">
          <a:xfrm>
            <a:off x="1000571" y="4973673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70AF5A0A-B6D3-4DD3-BDE6-F55B6F3DB487}"/>
              </a:ext>
            </a:extLst>
          </p:cNvPr>
          <p:cNvCxnSpPr>
            <a:cxnSpLocks/>
          </p:cNvCxnSpPr>
          <p:nvPr/>
        </p:nvCxnSpPr>
        <p:spPr bwMode="auto">
          <a:xfrm>
            <a:off x="1000571" y="5086801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69843C34-3BED-46BF-A1F0-74887E4F2D87}"/>
              </a:ext>
            </a:extLst>
          </p:cNvPr>
          <p:cNvCxnSpPr>
            <a:cxnSpLocks/>
          </p:cNvCxnSpPr>
          <p:nvPr/>
        </p:nvCxnSpPr>
        <p:spPr bwMode="auto">
          <a:xfrm>
            <a:off x="1000571" y="5313057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85AEB46B-AD2F-4699-8381-50C79181F7C4}"/>
              </a:ext>
            </a:extLst>
          </p:cNvPr>
          <p:cNvCxnSpPr>
            <a:cxnSpLocks/>
          </p:cNvCxnSpPr>
          <p:nvPr/>
        </p:nvCxnSpPr>
        <p:spPr bwMode="auto">
          <a:xfrm>
            <a:off x="1000571" y="5539313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305D9647-277B-4842-ACC6-2E7498752212}"/>
              </a:ext>
            </a:extLst>
          </p:cNvPr>
          <p:cNvCxnSpPr>
            <a:cxnSpLocks/>
          </p:cNvCxnSpPr>
          <p:nvPr/>
        </p:nvCxnSpPr>
        <p:spPr bwMode="auto">
          <a:xfrm>
            <a:off x="1000571" y="5765569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ED474A28-4B60-4597-8A54-EE3E94B1A8DF}"/>
              </a:ext>
            </a:extLst>
          </p:cNvPr>
          <p:cNvCxnSpPr>
            <a:cxnSpLocks/>
          </p:cNvCxnSpPr>
          <p:nvPr/>
        </p:nvCxnSpPr>
        <p:spPr bwMode="auto">
          <a:xfrm>
            <a:off x="1000571" y="5991825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0924A4AD-ABFB-4266-B3F1-375483C304D1}"/>
              </a:ext>
            </a:extLst>
          </p:cNvPr>
          <p:cNvCxnSpPr>
            <a:cxnSpLocks/>
          </p:cNvCxnSpPr>
          <p:nvPr/>
        </p:nvCxnSpPr>
        <p:spPr bwMode="auto">
          <a:xfrm>
            <a:off x="1000571" y="5199929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660E705E-AA74-4121-8B71-993F7390DEC3}"/>
              </a:ext>
            </a:extLst>
          </p:cNvPr>
          <p:cNvCxnSpPr>
            <a:cxnSpLocks/>
          </p:cNvCxnSpPr>
          <p:nvPr/>
        </p:nvCxnSpPr>
        <p:spPr bwMode="auto">
          <a:xfrm>
            <a:off x="1000571" y="5426185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77357909-9324-482C-8458-CEE8A3A76A43}"/>
              </a:ext>
            </a:extLst>
          </p:cNvPr>
          <p:cNvCxnSpPr>
            <a:cxnSpLocks/>
          </p:cNvCxnSpPr>
          <p:nvPr/>
        </p:nvCxnSpPr>
        <p:spPr bwMode="auto">
          <a:xfrm>
            <a:off x="1000571" y="5652441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45A6FE2F-3984-4A9D-8994-3EC674EBB22C}"/>
              </a:ext>
            </a:extLst>
          </p:cNvPr>
          <p:cNvCxnSpPr>
            <a:cxnSpLocks/>
          </p:cNvCxnSpPr>
          <p:nvPr/>
        </p:nvCxnSpPr>
        <p:spPr bwMode="auto">
          <a:xfrm>
            <a:off x="1000571" y="5878697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C47325D3-D110-437E-8EFB-ABA1879C9E10}"/>
              </a:ext>
            </a:extLst>
          </p:cNvPr>
          <p:cNvCxnSpPr>
            <a:cxnSpLocks/>
          </p:cNvCxnSpPr>
          <p:nvPr/>
        </p:nvCxnSpPr>
        <p:spPr bwMode="auto">
          <a:xfrm>
            <a:off x="1000571" y="6104953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E4D6814A-CFDB-4BA5-8659-C67F0AF4DDC9}"/>
              </a:ext>
            </a:extLst>
          </p:cNvPr>
          <p:cNvCxnSpPr>
            <a:cxnSpLocks/>
          </p:cNvCxnSpPr>
          <p:nvPr/>
        </p:nvCxnSpPr>
        <p:spPr bwMode="auto">
          <a:xfrm>
            <a:off x="1000571" y="6218081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3610C196-CE85-441C-9D35-D3D50500B610}"/>
              </a:ext>
            </a:extLst>
          </p:cNvPr>
          <p:cNvCxnSpPr>
            <a:cxnSpLocks/>
          </p:cNvCxnSpPr>
          <p:nvPr/>
        </p:nvCxnSpPr>
        <p:spPr bwMode="auto">
          <a:xfrm>
            <a:off x="1053321" y="4127260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D0C6E726-97AD-4CAF-B3E5-B8FC2A1C4DDB}"/>
              </a:ext>
            </a:extLst>
          </p:cNvPr>
          <p:cNvCxnSpPr>
            <a:cxnSpLocks/>
          </p:cNvCxnSpPr>
          <p:nvPr/>
        </p:nvCxnSpPr>
        <p:spPr bwMode="auto">
          <a:xfrm>
            <a:off x="1053321" y="4240388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F177F263-829C-4C69-959F-00D2E4069EA1}"/>
              </a:ext>
            </a:extLst>
          </p:cNvPr>
          <p:cNvCxnSpPr>
            <a:cxnSpLocks/>
          </p:cNvCxnSpPr>
          <p:nvPr/>
        </p:nvCxnSpPr>
        <p:spPr bwMode="auto">
          <a:xfrm>
            <a:off x="1053321" y="4353516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2A3A2D44-1740-42B9-A475-71707E14F088}"/>
              </a:ext>
            </a:extLst>
          </p:cNvPr>
          <p:cNvCxnSpPr>
            <a:cxnSpLocks/>
          </p:cNvCxnSpPr>
          <p:nvPr/>
        </p:nvCxnSpPr>
        <p:spPr bwMode="auto">
          <a:xfrm>
            <a:off x="1053321" y="4466644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163019EC-AD00-4F99-B312-99054A7FFDA2}"/>
              </a:ext>
            </a:extLst>
          </p:cNvPr>
          <p:cNvCxnSpPr>
            <a:cxnSpLocks/>
          </p:cNvCxnSpPr>
          <p:nvPr/>
        </p:nvCxnSpPr>
        <p:spPr bwMode="auto">
          <a:xfrm>
            <a:off x="1053321" y="4579772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7704A152-E7DB-4D21-B2C6-DAFAEDF62737}"/>
              </a:ext>
            </a:extLst>
          </p:cNvPr>
          <p:cNvCxnSpPr>
            <a:cxnSpLocks/>
          </p:cNvCxnSpPr>
          <p:nvPr/>
        </p:nvCxnSpPr>
        <p:spPr bwMode="auto">
          <a:xfrm>
            <a:off x="1053321" y="4692900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80AFE7CD-C316-4641-89B7-2E7915D0BCEA}"/>
              </a:ext>
            </a:extLst>
          </p:cNvPr>
          <p:cNvCxnSpPr>
            <a:cxnSpLocks/>
          </p:cNvCxnSpPr>
          <p:nvPr/>
        </p:nvCxnSpPr>
        <p:spPr bwMode="auto">
          <a:xfrm>
            <a:off x="1053321" y="4806028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E004EFC4-9676-4021-A18C-504F4D86ECC6}"/>
              </a:ext>
            </a:extLst>
          </p:cNvPr>
          <p:cNvCxnSpPr>
            <a:cxnSpLocks/>
          </p:cNvCxnSpPr>
          <p:nvPr/>
        </p:nvCxnSpPr>
        <p:spPr bwMode="auto">
          <a:xfrm>
            <a:off x="1053321" y="4919156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A69DF8AE-A1FF-46E0-818F-DD62D41C7D7A}"/>
              </a:ext>
            </a:extLst>
          </p:cNvPr>
          <p:cNvCxnSpPr>
            <a:cxnSpLocks/>
          </p:cNvCxnSpPr>
          <p:nvPr/>
        </p:nvCxnSpPr>
        <p:spPr bwMode="auto">
          <a:xfrm>
            <a:off x="1053321" y="5032284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9477FA9C-BC9C-4060-B62B-B4D74BD41979}"/>
              </a:ext>
            </a:extLst>
          </p:cNvPr>
          <p:cNvCxnSpPr>
            <a:cxnSpLocks/>
          </p:cNvCxnSpPr>
          <p:nvPr/>
        </p:nvCxnSpPr>
        <p:spPr bwMode="auto">
          <a:xfrm>
            <a:off x="1053321" y="5145412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9C5593C7-44AB-488B-B15E-03B1F7C97C2C}"/>
              </a:ext>
            </a:extLst>
          </p:cNvPr>
          <p:cNvCxnSpPr>
            <a:cxnSpLocks/>
          </p:cNvCxnSpPr>
          <p:nvPr/>
        </p:nvCxnSpPr>
        <p:spPr bwMode="auto">
          <a:xfrm>
            <a:off x="1053321" y="5371668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50684D2-B500-4553-AAE0-E0DA90DCD453}"/>
              </a:ext>
            </a:extLst>
          </p:cNvPr>
          <p:cNvCxnSpPr>
            <a:cxnSpLocks/>
          </p:cNvCxnSpPr>
          <p:nvPr/>
        </p:nvCxnSpPr>
        <p:spPr bwMode="auto">
          <a:xfrm>
            <a:off x="1053321" y="5597924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AA9852C7-1807-43D6-82AB-4B3AD9FD5A14}"/>
              </a:ext>
            </a:extLst>
          </p:cNvPr>
          <p:cNvCxnSpPr>
            <a:cxnSpLocks/>
          </p:cNvCxnSpPr>
          <p:nvPr/>
        </p:nvCxnSpPr>
        <p:spPr bwMode="auto">
          <a:xfrm>
            <a:off x="1053321" y="5824180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D27DEA25-722F-4637-865B-57A925DEE860}"/>
              </a:ext>
            </a:extLst>
          </p:cNvPr>
          <p:cNvCxnSpPr>
            <a:cxnSpLocks/>
          </p:cNvCxnSpPr>
          <p:nvPr/>
        </p:nvCxnSpPr>
        <p:spPr bwMode="auto">
          <a:xfrm>
            <a:off x="1053321" y="6050436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3B493965-CED4-4ADC-8438-0CC505A48576}"/>
              </a:ext>
            </a:extLst>
          </p:cNvPr>
          <p:cNvCxnSpPr>
            <a:cxnSpLocks/>
          </p:cNvCxnSpPr>
          <p:nvPr/>
        </p:nvCxnSpPr>
        <p:spPr bwMode="auto">
          <a:xfrm>
            <a:off x="1053321" y="5258540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9CD89E0D-72D6-4768-8A88-7AB7E9229377}"/>
              </a:ext>
            </a:extLst>
          </p:cNvPr>
          <p:cNvCxnSpPr>
            <a:cxnSpLocks/>
          </p:cNvCxnSpPr>
          <p:nvPr/>
        </p:nvCxnSpPr>
        <p:spPr bwMode="auto">
          <a:xfrm>
            <a:off x="1053321" y="5484796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B29E76FD-7457-4A34-9E47-9C5742AF8CEE}"/>
              </a:ext>
            </a:extLst>
          </p:cNvPr>
          <p:cNvCxnSpPr>
            <a:cxnSpLocks/>
          </p:cNvCxnSpPr>
          <p:nvPr/>
        </p:nvCxnSpPr>
        <p:spPr bwMode="auto">
          <a:xfrm>
            <a:off x="1053321" y="5711052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DB9D0A94-F3D9-4DDD-A1D5-EC1B68FB30BE}"/>
              </a:ext>
            </a:extLst>
          </p:cNvPr>
          <p:cNvCxnSpPr>
            <a:cxnSpLocks/>
          </p:cNvCxnSpPr>
          <p:nvPr/>
        </p:nvCxnSpPr>
        <p:spPr bwMode="auto">
          <a:xfrm>
            <a:off x="1053321" y="5937308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28F23003-D722-481A-8C0F-5AA97EECC32F}"/>
              </a:ext>
            </a:extLst>
          </p:cNvPr>
          <p:cNvCxnSpPr>
            <a:cxnSpLocks/>
          </p:cNvCxnSpPr>
          <p:nvPr/>
        </p:nvCxnSpPr>
        <p:spPr bwMode="auto">
          <a:xfrm>
            <a:off x="1053321" y="6163564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785ACB89-F5AE-4493-8F24-7E15CAEF1090}"/>
              </a:ext>
            </a:extLst>
          </p:cNvPr>
          <p:cNvCxnSpPr>
            <a:cxnSpLocks/>
          </p:cNvCxnSpPr>
          <p:nvPr/>
        </p:nvCxnSpPr>
        <p:spPr bwMode="auto">
          <a:xfrm>
            <a:off x="1053321" y="6276692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33E1004C-A6C4-4510-8C0F-69A5183CD450}"/>
              </a:ext>
            </a:extLst>
          </p:cNvPr>
          <p:cNvCxnSpPr>
            <a:cxnSpLocks/>
          </p:cNvCxnSpPr>
          <p:nvPr/>
        </p:nvCxnSpPr>
        <p:spPr bwMode="auto">
          <a:xfrm>
            <a:off x="994707" y="1447077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83972ED3-CF5B-4EAA-9EFA-8476FC661F3F}"/>
              </a:ext>
            </a:extLst>
          </p:cNvPr>
          <p:cNvCxnSpPr>
            <a:cxnSpLocks/>
          </p:cNvCxnSpPr>
          <p:nvPr/>
        </p:nvCxnSpPr>
        <p:spPr bwMode="auto">
          <a:xfrm>
            <a:off x="994707" y="1560205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295E5A3B-1A10-4BC5-97E5-863A813CEE7F}"/>
              </a:ext>
            </a:extLst>
          </p:cNvPr>
          <p:cNvCxnSpPr>
            <a:cxnSpLocks/>
          </p:cNvCxnSpPr>
          <p:nvPr/>
        </p:nvCxnSpPr>
        <p:spPr bwMode="auto">
          <a:xfrm>
            <a:off x="994707" y="1673333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8725B621-AAA0-4FA7-8770-539DDB56ED63}"/>
              </a:ext>
            </a:extLst>
          </p:cNvPr>
          <p:cNvCxnSpPr>
            <a:cxnSpLocks/>
          </p:cNvCxnSpPr>
          <p:nvPr/>
        </p:nvCxnSpPr>
        <p:spPr bwMode="auto">
          <a:xfrm>
            <a:off x="994707" y="1786461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EE368DC3-C12E-402C-A838-FB7CDF59F2AD}"/>
              </a:ext>
            </a:extLst>
          </p:cNvPr>
          <p:cNvCxnSpPr>
            <a:cxnSpLocks/>
          </p:cNvCxnSpPr>
          <p:nvPr/>
        </p:nvCxnSpPr>
        <p:spPr bwMode="auto">
          <a:xfrm>
            <a:off x="994707" y="1899589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F4F8E516-A4D8-47A0-AA0E-801C59BB5B95}"/>
              </a:ext>
            </a:extLst>
          </p:cNvPr>
          <p:cNvCxnSpPr>
            <a:cxnSpLocks/>
          </p:cNvCxnSpPr>
          <p:nvPr/>
        </p:nvCxnSpPr>
        <p:spPr bwMode="auto">
          <a:xfrm>
            <a:off x="994707" y="2012717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125A8160-042F-4AE1-98E7-036509863FEB}"/>
              </a:ext>
            </a:extLst>
          </p:cNvPr>
          <p:cNvCxnSpPr>
            <a:cxnSpLocks/>
          </p:cNvCxnSpPr>
          <p:nvPr/>
        </p:nvCxnSpPr>
        <p:spPr bwMode="auto">
          <a:xfrm>
            <a:off x="994707" y="2125845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EB04DFF9-065E-473A-917A-D304B679D754}"/>
              </a:ext>
            </a:extLst>
          </p:cNvPr>
          <p:cNvCxnSpPr>
            <a:cxnSpLocks/>
          </p:cNvCxnSpPr>
          <p:nvPr/>
        </p:nvCxnSpPr>
        <p:spPr bwMode="auto">
          <a:xfrm>
            <a:off x="994707" y="3481030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EB0639D2-4931-42DD-B951-A07A37A661FD}"/>
              </a:ext>
            </a:extLst>
          </p:cNvPr>
          <p:cNvCxnSpPr>
            <a:cxnSpLocks/>
          </p:cNvCxnSpPr>
          <p:nvPr/>
        </p:nvCxnSpPr>
        <p:spPr bwMode="auto">
          <a:xfrm>
            <a:off x="994707" y="2238973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127CF1A8-300F-4734-8B14-229B4929F4EA}"/>
              </a:ext>
            </a:extLst>
          </p:cNvPr>
          <p:cNvCxnSpPr>
            <a:cxnSpLocks/>
          </p:cNvCxnSpPr>
          <p:nvPr/>
        </p:nvCxnSpPr>
        <p:spPr bwMode="auto">
          <a:xfrm>
            <a:off x="994707" y="2352101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B05061E1-E135-40B6-BA9E-A2714DDEA884}"/>
              </a:ext>
            </a:extLst>
          </p:cNvPr>
          <p:cNvCxnSpPr>
            <a:cxnSpLocks/>
          </p:cNvCxnSpPr>
          <p:nvPr/>
        </p:nvCxnSpPr>
        <p:spPr bwMode="auto">
          <a:xfrm>
            <a:off x="994707" y="2465229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xmlns="" id="{43906632-91CB-43CC-8698-63C2EBD267CA}"/>
              </a:ext>
            </a:extLst>
          </p:cNvPr>
          <p:cNvCxnSpPr>
            <a:cxnSpLocks/>
          </p:cNvCxnSpPr>
          <p:nvPr/>
        </p:nvCxnSpPr>
        <p:spPr bwMode="auto">
          <a:xfrm>
            <a:off x="994707" y="2691485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9EECAB91-20C0-4D5B-82B6-EE757AB30228}"/>
              </a:ext>
            </a:extLst>
          </p:cNvPr>
          <p:cNvCxnSpPr>
            <a:cxnSpLocks/>
          </p:cNvCxnSpPr>
          <p:nvPr/>
        </p:nvCxnSpPr>
        <p:spPr bwMode="auto">
          <a:xfrm>
            <a:off x="994707" y="2917741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xmlns="" id="{A08A95D6-06B8-44BE-8073-9480CEFDB3BE}"/>
              </a:ext>
            </a:extLst>
          </p:cNvPr>
          <p:cNvCxnSpPr>
            <a:cxnSpLocks/>
          </p:cNvCxnSpPr>
          <p:nvPr/>
        </p:nvCxnSpPr>
        <p:spPr bwMode="auto">
          <a:xfrm>
            <a:off x="994707" y="3143997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C1755131-6A27-49CC-98C5-EC4105ECD2E3}"/>
              </a:ext>
            </a:extLst>
          </p:cNvPr>
          <p:cNvCxnSpPr>
            <a:cxnSpLocks/>
          </p:cNvCxnSpPr>
          <p:nvPr/>
        </p:nvCxnSpPr>
        <p:spPr bwMode="auto">
          <a:xfrm>
            <a:off x="994707" y="3370253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B32B8EE5-3336-42E1-9224-B60F28CEE5F9}"/>
              </a:ext>
            </a:extLst>
          </p:cNvPr>
          <p:cNvCxnSpPr>
            <a:cxnSpLocks/>
          </p:cNvCxnSpPr>
          <p:nvPr/>
        </p:nvCxnSpPr>
        <p:spPr bwMode="auto">
          <a:xfrm>
            <a:off x="994707" y="2578357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440B3927-82E4-43E8-9B11-5AC7B52F0AE8}"/>
              </a:ext>
            </a:extLst>
          </p:cNvPr>
          <p:cNvCxnSpPr>
            <a:cxnSpLocks/>
          </p:cNvCxnSpPr>
          <p:nvPr/>
        </p:nvCxnSpPr>
        <p:spPr bwMode="auto">
          <a:xfrm>
            <a:off x="994707" y="2804613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10F052C6-8EF3-4BA3-ACC1-9FCC048A85F3}"/>
              </a:ext>
            </a:extLst>
          </p:cNvPr>
          <p:cNvCxnSpPr>
            <a:cxnSpLocks/>
          </p:cNvCxnSpPr>
          <p:nvPr/>
        </p:nvCxnSpPr>
        <p:spPr bwMode="auto">
          <a:xfrm>
            <a:off x="994707" y="3030869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A01103CD-1359-47C8-ADE0-9EE9CA153EDB}"/>
              </a:ext>
            </a:extLst>
          </p:cNvPr>
          <p:cNvCxnSpPr>
            <a:cxnSpLocks/>
          </p:cNvCxnSpPr>
          <p:nvPr/>
        </p:nvCxnSpPr>
        <p:spPr bwMode="auto">
          <a:xfrm>
            <a:off x="994707" y="3257125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897C6525-F64A-4076-B3EC-898ACE1193C1}"/>
              </a:ext>
            </a:extLst>
          </p:cNvPr>
          <p:cNvCxnSpPr>
            <a:cxnSpLocks/>
          </p:cNvCxnSpPr>
          <p:nvPr/>
        </p:nvCxnSpPr>
        <p:spPr bwMode="auto">
          <a:xfrm>
            <a:off x="994707" y="3483381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900B675B-C510-4321-B3E1-9E68A26B0782}"/>
              </a:ext>
            </a:extLst>
          </p:cNvPr>
          <p:cNvCxnSpPr>
            <a:cxnSpLocks/>
          </p:cNvCxnSpPr>
          <p:nvPr/>
        </p:nvCxnSpPr>
        <p:spPr bwMode="auto">
          <a:xfrm>
            <a:off x="994707" y="3596509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F8078E2A-8CA6-45C4-BF24-263313BCF371}"/>
              </a:ext>
            </a:extLst>
          </p:cNvPr>
          <p:cNvCxnSpPr>
            <a:cxnSpLocks/>
          </p:cNvCxnSpPr>
          <p:nvPr/>
        </p:nvCxnSpPr>
        <p:spPr bwMode="auto">
          <a:xfrm>
            <a:off x="1047457" y="1505688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56EFED61-1E12-4C78-B684-7492AA9FC50F}"/>
              </a:ext>
            </a:extLst>
          </p:cNvPr>
          <p:cNvCxnSpPr>
            <a:cxnSpLocks/>
          </p:cNvCxnSpPr>
          <p:nvPr/>
        </p:nvCxnSpPr>
        <p:spPr bwMode="auto">
          <a:xfrm>
            <a:off x="1047457" y="1618816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6C5BBB23-E0A0-45D0-8637-36214FC9728B}"/>
              </a:ext>
            </a:extLst>
          </p:cNvPr>
          <p:cNvCxnSpPr>
            <a:cxnSpLocks/>
          </p:cNvCxnSpPr>
          <p:nvPr/>
        </p:nvCxnSpPr>
        <p:spPr bwMode="auto">
          <a:xfrm>
            <a:off x="1047457" y="1731944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xmlns="" id="{C0DBD433-6806-4476-B779-9D208D4346D1}"/>
              </a:ext>
            </a:extLst>
          </p:cNvPr>
          <p:cNvCxnSpPr>
            <a:cxnSpLocks/>
          </p:cNvCxnSpPr>
          <p:nvPr/>
        </p:nvCxnSpPr>
        <p:spPr bwMode="auto">
          <a:xfrm>
            <a:off x="1047457" y="1845072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2E8CAF83-A822-4AB9-811E-3DCC76C32A56}"/>
              </a:ext>
            </a:extLst>
          </p:cNvPr>
          <p:cNvCxnSpPr>
            <a:cxnSpLocks/>
          </p:cNvCxnSpPr>
          <p:nvPr/>
        </p:nvCxnSpPr>
        <p:spPr bwMode="auto">
          <a:xfrm>
            <a:off x="1047457" y="1958200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xmlns="" id="{4DAAA8F0-FAB0-4915-BCE1-9DD147EA54A2}"/>
              </a:ext>
            </a:extLst>
          </p:cNvPr>
          <p:cNvCxnSpPr>
            <a:cxnSpLocks/>
          </p:cNvCxnSpPr>
          <p:nvPr/>
        </p:nvCxnSpPr>
        <p:spPr bwMode="auto">
          <a:xfrm>
            <a:off x="1047457" y="2071328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1E1F3A09-4523-48B2-A497-F81A127ECD98}"/>
              </a:ext>
            </a:extLst>
          </p:cNvPr>
          <p:cNvCxnSpPr>
            <a:cxnSpLocks/>
          </p:cNvCxnSpPr>
          <p:nvPr/>
        </p:nvCxnSpPr>
        <p:spPr bwMode="auto">
          <a:xfrm>
            <a:off x="1047457" y="2184456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DFE8CBE9-0673-442A-99E3-02C89160BDDF}"/>
              </a:ext>
            </a:extLst>
          </p:cNvPr>
          <p:cNvCxnSpPr>
            <a:cxnSpLocks/>
          </p:cNvCxnSpPr>
          <p:nvPr/>
        </p:nvCxnSpPr>
        <p:spPr bwMode="auto">
          <a:xfrm>
            <a:off x="1047457" y="2297584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xmlns="" id="{8484E3BF-3F2B-48E2-B11B-D16CCA6F9E7F}"/>
              </a:ext>
            </a:extLst>
          </p:cNvPr>
          <p:cNvCxnSpPr>
            <a:cxnSpLocks/>
          </p:cNvCxnSpPr>
          <p:nvPr/>
        </p:nvCxnSpPr>
        <p:spPr bwMode="auto">
          <a:xfrm>
            <a:off x="1047457" y="2410712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B574ECEF-2D14-4DED-AA44-9F3ECC97F539}"/>
              </a:ext>
            </a:extLst>
          </p:cNvPr>
          <p:cNvCxnSpPr>
            <a:cxnSpLocks/>
          </p:cNvCxnSpPr>
          <p:nvPr/>
        </p:nvCxnSpPr>
        <p:spPr bwMode="auto">
          <a:xfrm>
            <a:off x="1047457" y="2523840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xmlns="" id="{BA5F6A59-5143-4822-B3D5-AAAC83951045}"/>
              </a:ext>
            </a:extLst>
          </p:cNvPr>
          <p:cNvCxnSpPr>
            <a:cxnSpLocks/>
          </p:cNvCxnSpPr>
          <p:nvPr/>
        </p:nvCxnSpPr>
        <p:spPr bwMode="auto">
          <a:xfrm>
            <a:off x="1047457" y="2750096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xmlns="" id="{D9A4964F-A027-4A78-9C8B-8FBE375EC12E}"/>
              </a:ext>
            </a:extLst>
          </p:cNvPr>
          <p:cNvCxnSpPr>
            <a:cxnSpLocks/>
          </p:cNvCxnSpPr>
          <p:nvPr/>
        </p:nvCxnSpPr>
        <p:spPr bwMode="auto">
          <a:xfrm>
            <a:off x="1047457" y="2976352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xmlns="" id="{B6D109C1-3148-420A-85DA-9F745E1C3E6A}"/>
              </a:ext>
            </a:extLst>
          </p:cNvPr>
          <p:cNvCxnSpPr>
            <a:cxnSpLocks/>
          </p:cNvCxnSpPr>
          <p:nvPr/>
        </p:nvCxnSpPr>
        <p:spPr bwMode="auto">
          <a:xfrm>
            <a:off x="1047457" y="3202608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xmlns="" id="{35BF6B49-B7E4-4A89-A005-F80DC254DF59}"/>
              </a:ext>
            </a:extLst>
          </p:cNvPr>
          <p:cNvCxnSpPr>
            <a:cxnSpLocks/>
          </p:cNvCxnSpPr>
          <p:nvPr/>
        </p:nvCxnSpPr>
        <p:spPr bwMode="auto">
          <a:xfrm>
            <a:off x="1047457" y="3428864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6EA172BA-23B2-4A01-8145-34A604D700B5}"/>
              </a:ext>
            </a:extLst>
          </p:cNvPr>
          <p:cNvCxnSpPr>
            <a:cxnSpLocks/>
          </p:cNvCxnSpPr>
          <p:nvPr/>
        </p:nvCxnSpPr>
        <p:spPr bwMode="auto">
          <a:xfrm>
            <a:off x="1047457" y="2636968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xmlns="" id="{C7170436-6D6E-4654-8B20-A1721CD89D5E}"/>
              </a:ext>
            </a:extLst>
          </p:cNvPr>
          <p:cNvCxnSpPr>
            <a:cxnSpLocks/>
          </p:cNvCxnSpPr>
          <p:nvPr/>
        </p:nvCxnSpPr>
        <p:spPr bwMode="auto">
          <a:xfrm>
            <a:off x="1047457" y="2863224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xmlns="" id="{36535A60-BAF5-4E5A-8A5F-B5F41B743345}"/>
              </a:ext>
            </a:extLst>
          </p:cNvPr>
          <p:cNvCxnSpPr>
            <a:cxnSpLocks/>
          </p:cNvCxnSpPr>
          <p:nvPr/>
        </p:nvCxnSpPr>
        <p:spPr bwMode="auto">
          <a:xfrm>
            <a:off x="1047457" y="3089480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xmlns="" id="{1E04C848-22DD-4332-A315-40168FE0E19B}"/>
              </a:ext>
            </a:extLst>
          </p:cNvPr>
          <p:cNvCxnSpPr>
            <a:cxnSpLocks/>
          </p:cNvCxnSpPr>
          <p:nvPr/>
        </p:nvCxnSpPr>
        <p:spPr bwMode="auto">
          <a:xfrm>
            <a:off x="1047457" y="3315736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xmlns="" id="{B3054EF9-E603-456C-9433-3F236854722C}"/>
              </a:ext>
            </a:extLst>
          </p:cNvPr>
          <p:cNvCxnSpPr>
            <a:cxnSpLocks/>
          </p:cNvCxnSpPr>
          <p:nvPr/>
        </p:nvCxnSpPr>
        <p:spPr bwMode="auto">
          <a:xfrm>
            <a:off x="1047457" y="3541992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xmlns="" id="{C254BEA0-B803-40F8-B4E8-F708D9D5A03C}"/>
              </a:ext>
            </a:extLst>
          </p:cNvPr>
          <p:cNvCxnSpPr>
            <a:cxnSpLocks/>
          </p:cNvCxnSpPr>
          <p:nvPr/>
        </p:nvCxnSpPr>
        <p:spPr bwMode="auto">
          <a:xfrm>
            <a:off x="1047457" y="3655120"/>
            <a:ext cx="4572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1EFF57D-6408-4644-A61E-57CCB6BFEE71}"/>
              </a:ext>
            </a:extLst>
          </p:cNvPr>
          <p:cNvSpPr/>
          <p:nvPr/>
        </p:nvSpPr>
        <p:spPr>
          <a:xfrm>
            <a:off x="6821791" y="4214305"/>
            <a:ext cx="4653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HR: 0.73 (95% CI: 0.45-1.17; </a:t>
            </a:r>
            <a:r>
              <a:rPr lang="en-US" sz="2400" b="0" i="1" dirty="0">
                <a:solidFill>
                  <a:schemeClr val="bg1"/>
                </a:solidFill>
                <a:latin typeface="Calibri" panose="020F0502020204030204" pitchFamily="34" charset="0"/>
              </a:rPr>
              <a:t>P</a:t>
            </a: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= .19)</a:t>
            </a:r>
          </a:p>
        </p:txBody>
      </p:sp>
      <p:sp>
        <p:nvSpPr>
          <p:cNvPr id="148" name="Text Box 15">
            <a:extLst>
              <a:ext uri="{FF2B5EF4-FFF2-40B4-BE49-F238E27FC236}">
                <a16:creationId xmlns:a16="http://schemas.microsoft.com/office/drawing/2014/main" xmlns="" id="{5A3DE490-4620-474C-9A0C-4E13C9928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 spc="-1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Kopetz. ASCO 2017. Abstr 3505. 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B75FE9A5-EFBA-4B7F-948D-A539280D0283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149" name="Picture 9">
              <a:extLst>
                <a:ext uri="{FF2B5EF4-FFF2-40B4-BE49-F238E27FC236}">
                  <a16:creationId xmlns:a16="http://schemas.microsoft.com/office/drawing/2014/main" xmlns="" id="{808429AD-A311-427C-A2E1-380AC89736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654B1BC6-DF95-4218-8FE6-6CDEBC600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  <a:hlinkClick r:id="rId6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9524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6110A220-92F4-4770-96E4-EE8D0CE02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BEACON CRC: Encorafenib/Cetuximab ± Binimetinib vs Cetuximab/Chemotherapy in </a:t>
            </a:r>
            <a:r>
              <a:rPr lang="en-US" altLang="en-US" i="1" dirty="0"/>
              <a:t>BRAF</a:t>
            </a:r>
            <a:r>
              <a:rPr lang="en-US" altLang="en-US" dirty="0"/>
              <a:t>+</a:t>
            </a:r>
            <a:r>
              <a:rPr lang="en-US" altLang="en-US" i="1" dirty="0"/>
              <a:t> </a:t>
            </a:r>
            <a:r>
              <a:rPr lang="en-US" altLang="en-US" dirty="0"/>
              <a:t>Metastatic CRC 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xmlns="" id="{6B1BE142-8ED7-4EAD-890E-B17F99080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Randomized, open-label phase III trial</a:t>
            </a:r>
          </a:p>
        </p:txBody>
      </p:sp>
      <p:sp>
        <p:nvSpPr>
          <p:cNvPr id="20484" name="Text Box 23">
            <a:extLst>
              <a:ext uri="{FF2B5EF4-FFF2-40B4-BE49-F238E27FC236}">
                <a16:creationId xmlns:a16="http://schemas.microsoft.com/office/drawing/2014/main" xmlns="" id="{64FE162B-3EC3-45F7-BE70-11BF0B9D4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7" y="2920368"/>
            <a:ext cx="318651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Patients with </a:t>
            </a:r>
            <a:r>
              <a:rPr lang="en-GB" altLang="en-US" sz="1800" b="0" i="1" dirty="0">
                <a:solidFill>
                  <a:schemeClr val="bg1"/>
                </a:solidFill>
                <a:latin typeface="Calibri" panose="020F0502020204030204" pitchFamily="34" charset="0"/>
              </a:rPr>
              <a:t>BRAF </a:t>
            </a:r>
            <a:r>
              <a:rPr lang="en-GB" alt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V600E+ mCRC with PD on 1-2 regimens (no prior RAF/MEK/EGFRi);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no symptomatic brain mets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(N = 30 in safety lead-in; planned N = 645)</a:t>
            </a:r>
            <a:endParaRPr lang="en-US" altLang="en-US" sz="18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24">
            <a:extLst>
              <a:ext uri="{FF2B5EF4-FFF2-40B4-BE49-F238E27FC236}">
                <a16:creationId xmlns:a16="http://schemas.microsoft.com/office/drawing/2014/main" xmlns="" id="{51AF4565-EC2F-431E-A6C1-EF15E2D4E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9538" y="1623527"/>
            <a:ext cx="3307591" cy="146421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Arial" charset="0"/>
              </a:rPr>
              <a:t>Binimetinib </a:t>
            </a:r>
            <a:r>
              <a:rPr lang="en-US" b="0" dirty="0">
                <a:latin typeface="Calibri" panose="020F0502020204030204" pitchFamily="34" charset="0"/>
                <a:cs typeface="Arial" charset="0"/>
              </a:rPr>
              <a:t>45 mg BID </a:t>
            </a:r>
            <a:br>
              <a:rPr lang="en-US" b="0" dirty="0">
                <a:latin typeface="Calibri" panose="020F0502020204030204" pitchFamily="34" charset="0"/>
                <a:cs typeface="Arial" charset="0"/>
              </a:rPr>
            </a:br>
            <a:r>
              <a:rPr lang="en-US" dirty="0">
                <a:latin typeface="Calibri" panose="020F0502020204030204" pitchFamily="34" charset="0"/>
                <a:cs typeface="Arial" charset="0"/>
              </a:rPr>
              <a:t>Encorafenib </a:t>
            </a:r>
            <a:r>
              <a:rPr lang="en-US" b="0" dirty="0">
                <a:latin typeface="Calibri" panose="020F0502020204030204" pitchFamily="34" charset="0"/>
                <a:cs typeface="Arial" charset="0"/>
              </a:rPr>
              <a:t>300 mg QD</a:t>
            </a:r>
            <a:endParaRPr lang="en-US" dirty="0">
              <a:latin typeface="Calibri" panose="020F0502020204030204" pitchFamily="34" charset="0"/>
              <a:cs typeface="Arial" charset="0"/>
            </a:endParaRPr>
          </a:p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Arial" charset="0"/>
              </a:rPr>
              <a:t>Cetuximab </a:t>
            </a:r>
            <a:r>
              <a:rPr lang="en-US" b="0" dirty="0">
                <a:latin typeface="Calibri" panose="020F0502020204030204" pitchFamily="34" charset="0"/>
                <a:cs typeface="Arial" charset="0"/>
              </a:rPr>
              <a:t>400 mg/m</a:t>
            </a:r>
            <a:r>
              <a:rPr lang="en-US" b="0" baseline="30000" dirty="0">
                <a:latin typeface="Calibri" panose="020F0502020204030204" pitchFamily="34" charset="0"/>
                <a:cs typeface="Arial" charset="0"/>
              </a:rPr>
              <a:t>2</a:t>
            </a:r>
            <a:r>
              <a:rPr lang="en-US" b="0" dirty="0">
                <a:latin typeface="Calibri" panose="020F0502020204030204" pitchFamily="34" charset="0"/>
                <a:cs typeface="Arial" charset="0"/>
              </a:rPr>
              <a:t> → </a:t>
            </a:r>
          </a:p>
          <a:p>
            <a:pPr algn="ctr">
              <a:defRPr/>
            </a:pPr>
            <a:r>
              <a:rPr lang="en-US" b="0" dirty="0">
                <a:latin typeface="Calibri" panose="020F0502020204030204" pitchFamily="34" charset="0"/>
                <a:cs typeface="Arial" charset="0"/>
              </a:rPr>
              <a:t>250 mg/m</a:t>
            </a:r>
            <a:r>
              <a:rPr lang="en-US" b="0" baseline="30000" dirty="0">
                <a:latin typeface="Calibri" panose="020F0502020204030204" pitchFamily="34" charset="0"/>
                <a:cs typeface="Arial" charset="0"/>
              </a:rPr>
              <a:t>2</a:t>
            </a:r>
            <a:r>
              <a:rPr lang="en-US" b="0" dirty="0">
                <a:latin typeface="Calibri" panose="020F0502020204030204" pitchFamily="34" charset="0"/>
                <a:cs typeface="Arial" charset="0"/>
              </a:rPr>
              <a:t> QW</a:t>
            </a:r>
            <a:br>
              <a:rPr lang="en-US" b="0" dirty="0">
                <a:latin typeface="Calibri" panose="020F0502020204030204" pitchFamily="34" charset="0"/>
                <a:cs typeface="Arial" charset="0"/>
              </a:rPr>
            </a:br>
            <a:r>
              <a:rPr lang="en-US" b="0" dirty="0">
                <a:latin typeface="Calibri" panose="020F0502020204030204" pitchFamily="34" charset="0"/>
                <a:cs typeface="Arial" charset="0"/>
              </a:rPr>
              <a:t>(n = 205)</a:t>
            </a:r>
            <a:endParaRPr lang="en-US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7413" name="Rectangle 25">
            <a:extLst>
              <a:ext uri="{FF2B5EF4-FFF2-40B4-BE49-F238E27FC236}">
                <a16:creationId xmlns:a16="http://schemas.microsoft.com/office/drawing/2014/main" xmlns="" id="{FD07461B-B65E-49D9-8F9A-419AF6146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9537" y="4407616"/>
            <a:ext cx="3307591" cy="1103312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algn="ctr">
              <a:defRPr/>
            </a:pPr>
            <a:r>
              <a:rPr lang="en-US" b="0" u="sng" dirty="0">
                <a:latin typeface="Calibri" panose="020F0502020204030204" pitchFamily="34" charset="0"/>
                <a:cs typeface="Arial" charset="0"/>
              </a:rPr>
              <a:t>Investigator’s Choice </a:t>
            </a:r>
            <a:r>
              <a:rPr lang="en-US" dirty="0">
                <a:latin typeface="Calibri" panose="020F0502020204030204" pitchFamily="34" charset="0"/>
                <a:cs typeface="Arial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charset="0"/>
              </a:rPr>
            </a:br>
            <a:r>
              <a:rPr lang="en-US" dirty="0">
                <a:latin typeface="Calibri" panose="020F0502020204030204" pitchFamily="34" charset="0"/>
                <a:cs typeface="Arial" charset="0"/>
              </a:rPr>
              <a:t>FOLFIRI/Cetuximab </a:t>
            </a:r>
            <a:r>
              <a:rPr lang="en-US" b="0" dirty="0">
                <a:latin typeface="Calibri" panose="020F0502020204030204" pitchFamily="34" charset="0"/>
                <a:cs typeface="Arial" charset="0"/>
              </a:rPr>
              <a:t>or </a:t>
            </a:r>
            <a:br>
              <a:rPr lang="en-US" b="0" dirty="0">
                <a:latin typeface="Calibri" panose="020F0502020204030204" pitchFamily="34" charset="0"/>
                <a:cs typeface="Arial" charset="0"/>
              </a:rPr>
            </a:br>
            <a:r>
              <a:rPr lang="en-US" dirty="0">
                <a:latin typeface="Calibri" panose="020F0502020204030204" pitchFamily="34" charset="0"/>
                <a:cs typeface="Arial" charset="0"/>
              </a:rPr>
              <a:t>Irinotecan/Cetuximab</a:t>
            </a:r>
            <a:r>
              <a:rPr lang="en-US" b="0" dirty="0">
                <a:latin typeface="Calibri" panose="020F0502020204030204" pitchFamily="34" charset="0"/>
                <a:cs typeface="Arial" charset="0"/>
              </a:rPr>
              <a:t/>
            </a:r>
            <a:br>
              <a:rPr lang="en-US" b="0" dirty="0">
                <a:latin typeface="Calibri" panose="020F0502020204030204" pitchFamily="34" charset="0"/>
                <a:cs typeface="Arial" charset="0"/>
              </a:rPr>
            </a:br>
            <a:r>
              <a:rPr lang="en-US" b="0" dirty="0">
                <a:latin typeface="Calibri" panose="020F0502020204030204" pitchFamily="34" charset="0"/>
                <a:cs typeface="Arial" charset="0"/>
              </a:rPr>
              <a:t>(n = 205)</a:t>
            </a:r>
            <a:endParaRPr lang="en-US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3" name="Rectangle 28">
            <a:extLst>
              <a:ext uri="{FF2B5EF4-FFF2-40B4-BE49-F238E27FC236}">
                <a16:creationId xmlns:a16="http://schemas.microsoft.com/office/drawing/2014/main" xmlns="" id="{B1BF5E26-AA5D-4854-9D56-E590AB6C8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9538" y="3190926"/>
            <a:ext cx="3307591" cy="110331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Arial" charset="0"/>
              </a:rPr>
              <a:t>Encorafenib </a:t>
            </a:r>
            <a:r>
              <a:rPr lang="en-US" b="0" dirty="0">
                <a:latin typeface="Calibri" panose="020F0502020204030204" pitchFamily="34" charset="0"/>
                <a:cs typeface="Arial" charset="0"/>
              </a:rPr>
              <a:t>300 mg QD</a:t>
            </a:r>
            <a:br>
              <a:rPr lang="en-US" b="0" dirty="0">
                <a:latin typeface="Calibri" panose="020F0502020204030204" pitchFamily="34" charset="0"/>
                <a:cs typeface="Arial" charset="0"/>
              </a:rPr>
            </a:br>
            <a:r>
              <a:rPr lang="en-US" dirty="0">
                <a:latin typeface="Calibri" panose="020F0502020204030204" pitchFamily="34" charset="0"/>
                <a:cs typeface="Arial" charset="0"/>
              </a:rPr>
              <a:t>Cetuximab </a:t>
            </a:r>
            <a:r>
              <a:rPr lang="en-US" b="0" dirty="0">
                <a:latin typeface="Calibri" panose="020F0502020204030204" pitchFamily="34" charset="0"/>
                <a:cs typeface="Arial" charset="0"/>
              </a:rPr>
              <a:t>400 mg/m</a:t>
            </a:r>
            <a:r>
              <a:rPr lang="en-US" b="0" baseline="30000" dirty="0">
                <a:latin typeface="Calibri" panose="020F0502020204030204" pitchFamily="34" charset="0"/>
                <a:cs typeface="Arial" charset="0"/>
              </a:rPr>
              <a:t>2</a:t>
            </a:r>
            <a:r>
              <a:rPr lang="en-US" b="0" dirty="0">
                <a:latin typeface="Calibri" panose="020F0502020204030204" pitchFamily="34" charset="0"/>
                <a:cs typeface="Arial" charset="0"/>
              </a:rPr>
              <a:t> → </a:t>
            </a:r>
          </a:p>
          <a:p>
            <a:pPr algn="ctr">
              <a:defRPr/>
            </a:pPr>
            <a:r>
              <a:rPr lang="en-US" b="0" dirty="0">
                <a:latin typeface="Calibri" panose="020F0502020204030204" pitchFamily="34" charset="0"/>
                <a:cs typeface="Arial" charset="0"/>
              </a:rPr>
              <a:t>250 mg/m</a:t>
            </a:r>
            <a:r>
              <a:rPr lang="en-US" b="0" baseline="30000" dirty="0">
                <a:latin typeface="Calibri" panose="020F0502020204030204" pitchFamily="34" charset="0"/>
                <a:cs typeface="Arial" charset="0"/>
              </a:rPr>
              <a:t>2</a:t>
            </a:r>
            <a:r>
              <a:rPr lang="en-US" b="0" dirty="0">
                <a:latin typeface="Calibri" panose="020F0502020204030204" pitchFamily="34" charset="0"/>
                <a:cs typeface="Arial" charset="0"/>
              </a:rPr>
              <a:t> QW</a:t>
            </a:r>
            <a:br>
              <a:rPr lang="en-US" b="0" dirty="0">
                <a:latin typeface="Calibri" panose="020F0502020204030204" pitchFamily="34" charset="0"/>
                <a:cs typeface="Arial" charset="0"/>
              </a:rPr>
            </a:br>
            <a:r>
              <a:rPr lang="en-US" b="0" dirty="0">
                <a:latin typeface="Calibri" panose="020F0502020204030204" pitchFamily="34" charset="0"/>
                <a:cs typeface="Arial" charset="0"/>
              </a:rPr>
              <a:t>(n = 205)</a:t>
            </a:r>
            <a:endParaRPr lang="en-US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0492" name="Text Box 31">
            <a:extLst>
              <a:ext uri="{FF2B5EF4-FFF2-40B4-BE49-F238E27FC236}">
                <a16:creationId xmlns:a16="http://schemas.microsoft.com/office/drawing/2014/main" xmlns="" id="{1426042B-85FB-4AE4-929B-9D51F198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8759" y="2988496"/>
            <a:ext cx="1495272" cy="13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i="1" dirty="0">
                <a:solidFill>
                  <a:schemeClr val="bg1"/>
                </a:solidFill>
                <a:latin typeface="Calibri" panose="020F0502020204030204" pitchFamily="34" charset="0"/>
              </a:rPr>
              <a:t>Patients followed for OS beyond progression</a:t>
            </a:r>
          </a:p>
        </p:txBody>
      </p:sp>
      <p:grpSp>
        <p:nvGrpSpPr>
          <p:cNvPr id="21" name="Group 7">
            <a:extLst>
              <a:ext uri="{FF2B5EF4-FFF2-40B4-BE49-F238E27FC236}">
                <a16:creationId xmlns:a16="http://schemas.microsoft.com/office/drawing/2014/main" xmlns="" id="{B457D855-EFCE-4B3C-9EAB-C662B7C8C672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22" name="Picture 9">
              <a:extLst>
                <a:ext uri="{FF2B5EF4-FFF2-40B4-BE49-F238E27FC236}">
                  <a16:creationId xmlns:a16="http://schemas.microsoft.com/office/drawing/2014/main" xmlns="" id="{0BBD2B14-3A39-4A4F-8B71-64B5D174F3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xmlns="" id="{88BB84F4-C229-4FF9-8251-66BB2A014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  <a:hlinkClick r:id="rId4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7" name="Text Box 15">
            <a:extLst>
              <a:ext uri="{FF2B5EF4-FFF2-40B4-BE49-F238E27FC236}">
                <a16:creationId xmlns:a16="http://schemas.microsoft.com/office/drawing/2014/main" xmlns="" id="{1BB8B4A6-74D4-44D5-A95A-A8148D6A7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 spc="-1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 Cutsem. JCO. 2019;[Epub]. NCT02928224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xmlns="" id="{0869F899-CE0A-4DB5-A0FD-5FD731883BEB}"/>
              </a:ext>
            </a:extLst>
          </p:cNvPr>
          <p:cNvSpPr/>
          <p:nvPr/>
        </p:nvSpPr>
        <p:spPr bwMode="auto">
          <a:xfrm>
            <a:off x="10173151" y="1522730"/>
            <a:ext cx="459471" cy="4114800"/>
          </a:xfrm>
          <a:prstGeom prst="rightBrace">
            <a:avLst>
              <a:gd name="adj1" fmla="val 8333"/>
              <a:gd name="adj2" fmla="val 53648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32A9256-DBC3-4DAB-A195-4F8A237DDDC1}"/>
              </a:ext>
            </a:extLst>
          </p:cNvPr>
          <p:cNvSpPr txBox="1"/>
          <p:nvPr/>
        </p:nvSpPr>
        <p:spPr>
          <a:xfrm>
            <a:off x="3800069" y="2540698"/>
            <a:ext cx="1819753" cy="379670"/>
          </a:xfrm>
          <a:prstGeom prst="rect">
            <a:avLst/>
          </a:prstGeom>
          <a:noFill/>
        </p:spPr>
        <p:txBody>
          <a:bodyPr wrap="none" lIns="91452" tIns="45727" rIns="91452" bIns="45727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Safety Lead-in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F9CE449F-95EA-4174-977B-02CE6BE0F9F8}"/>
              </a:ext>
            </a:extLst>
          </p:cNvPr>
          <p:cNvSpPr/>
          <p:nvPr/>
        </p:nvSpPr>
        <p:spPr bwMode="auto">
          <a:xfrm>
            <a:off x="3191071" y="3499828"/>
            <a:ext cx="3303036" cy="487944"/>
          </a:xfrm>
          <a:prstGeom prst="rightArrow">
            <a:avLst/>
          </a:prstGeom>
          <a:solidFill>
            <a:schemeClr val="tx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37D6A59-8D66-403A-94D7-D03C50446FD1}"/>
              </a:ext>
            </a:extLst>
          </p:cNvPr>
          <p:cNvSpPr txBox="1"/>
          <p:nvPr/>
        </p:nvSpPr>
        <p:spPr>
          <a:xfrm>
            <a:off x="3338682" y="2951847"/>
            <a:ext cx="2742529" cy="156754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52" tIns="45727" rIns="91452" bIns="45727" rtlCol="0" anchor="ctr">
            <a:no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Binimetinib</a:t>
            </a: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 45 mg BID </a:t>
            </a:r>
            <a:b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</a:b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Encorafenib </a:t>
            </a: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300 mg QD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Cetuximab </a:t>
            </a: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400 mg/m</a:t>
            </a:r>
            <a:r>
              <a:rPr lang="en-US" b="0" baseline="3000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2</a:t>
            </a: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 → 250 mg/m</a:t>
            </a:r>
            <a:r>
              <a:rPr lang="en-US" b="0" baseline="3000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2</a:t>
            </a: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 QW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A7E318-4E91-43B5-99C2-75C39A27F66A}"/>
              </a:ext>
            </a:extLst>
          </p:cNvPr>
          <p:cNvSpPr txBox="1"/>
          <p:nvPr/>
        </p:nvSpPr>
        <p:spPr>
          <a:xfrm>
            <a:off x="4305016" y="4535204"/>
            <a:ext cx="809861" cy="379670"/>
          </a:xfrm>
          <a:prstGeom prst="rect">
            <a:avLst/>
          </a:prstGeom>
          <a:noFill/>
        </p:spPr>
        <p:txBody>
          <a:bodyPr wrap="none" lIns="91452" tIns="45727" rIns="91452" bIns="45727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 = 30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403EFFF3-98F6-46D7-8CEC-FF2D78ACFEC1}"/>
              </a:ext>
            </a:extLst>
          </p:cNvPr>
          <p:cNvCxnSpPr>
            <a:stCxn id="5" idx="3"/>
            <a:endCxn id="2" idx="1"/>
          </p:cNvCxnSpPr>
          <p:nvPr/>
        </p:nvCxnSpPr>
        <p:spPr bwMode="auto">
          <a:xfrm flipV="1">
            <a:off x="6494107" y="2355633"/>
            <a:ext cx="455431" cy="1388167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36BA1C99-D012-4F66-A00D-2B9D4897DD83}"/>
              </a:ext>
            </a:extLst>
          </p:cNvPr>
          <p:cNvCxnSpPr>
            <a:stCxn id="5" idx="3"/>
            <a:endCxn id="3" idx="1"/>
          </p:cNvCxnSpPr>
          <p:nvPr/>
        </p:nvCxnSpPr>
        <p:spPr bwMode="auto">
          <a:xfrm flipV="1">
            <a:off x="6494107" y="3742581"/>
            <a:ext cx="455431" cy="1219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314EB727-536D-4FA3-851C-8039D4B8C71C}"/>
              </a:ext>
            </a:extLst>
          </p:cNvPr>
          <p:cNvCxnSpPr>
            <a:stCxn id="5" idx="3"/>
            <a:endCxn id="17413" idx="1"/>
          </p:cNvCxnSpPr>
          <p:nvPr/>
        </p:nvCxnSpPr>
        <p:spPr bwMode="auto">
          <a:xfrm>
            <a:off x="6494107" y="3743800"/>
            <a:ext cx="455430" cy="1215472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 170">
            <a:extLst>
              <a:ext uri="{FF2B5EF4-FFF2-40B4-BE49-F238E27FC236}">
                <a16:creationId xmlns:a16="http://schemas.microsoft.com/office/drawing/2014/main" xmlns="" id="{E68AC835-38DC-274E-911A-E78BA082EF5F}"/>
              </a:ext>
            </a:extLst>
          </p:cNvPr>
          <p:cNvGrpSpPr/>
          <p:nvPr/>
        </p:nvGrpSpPr>
        <p:grpSpPr>
          <a:xfrm>
            <a:off x="2540575" y="3552347"/>
            <a:ext cx="8058722" cy="1641106"/>
            <a:chOff x="2540575" y="3552347"/>
            <a:chExt cx="8058722" cy="1641106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AFC6DD5E-599A-3745-BCE2-40A3489793AE}"/>
                </a:ext>
              </a:extLst>
            </p:cNvPr>
            <p:cNvSpPr/>
            <p:nvPr/>
          </p:nvSpPr>
          <p:spPr bwMode="auto">
            <a:xfrm>
              <a:off x="2540575" y="3552347"/>
              <a:ext cx="239869" cy="127542"/>
            </a:xfrm>
            <a:prstGeom prst="rect">
              <a:avLst/>
            </a:prstGeom>
            <a:solidFill>
              <a:schemeClr val="accent4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xmlns="" id="{210A0C75-3E0D-B547-AF61-F3AEE83DEE71}"/>
                </a:ext>
              </a:extLst>
            </p:cNvPr>
            <p:cNvSpPr/>
            <p:nvPr/>
          </p:nvSpPr>
          <p:spPr bwMode="auto">
            <a:xfrm>
              <a:off x="2830162" y="3692791"/>
              <a:ext cx="239869" cy="61086"/>
            </a:xfrm>
            <a:prstGeom prst="rect">
              <a:avLst/>
            </a:prstGeom>
            <a:solidFill>
              <a:schemeClr val="accent4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FB349824-4C26-C74E-AA62-06824464FD54}"/>
                </a:ext>
              </a:extLst>
            </p:cNvPr>
            <p:cNvSpPr/>
            <p:nvPr/>
          </p:nvSpPr>
          <p:spPr bwMode="auto">
            <a:xfrm>
              <a:off x="3119749" y="3692791"/>
              <a:ext cx="239869" cy="109990"/>
            </a:xfrm>
            <a:prstGeom prst="rect">
              <a:avLst/>
            </a:prstGeom>
            <a:solidFill>
              <a:schemeClr val="accent4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xmlns="" id="{21AD6B1B-C580-C84B-8D14-6D193801948C}"/>
                </a:ext>
              </a:extLst>
            </p:cNvPr>
            <p:cNvSpPr/>
            <p:nvPr/>
          </p:nvSpPr>
          <p:spPr bwMode="auto">
            <a:xfrm>
              <a:off x="3409336" y="3692791"/>
              <a:ext cx="239869" cy="109989"/>
            </a:xfrm>
            <a:prstGeom prst="rect">
              <a:avLst/>
            </a:prstGeom>
            <a:solidFill>
              <a:schemeClr val="accent4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xmlns="" id="{B79E319D-518C-B148-A21C-E44A40BD29F9}"/>
                </a:ext>
              </a:extLst>
            </p:cNvPr>
            <p:cNvSpPr/>
            <p:nvPr/>
          </p:nvSpPr>
          <p:spPr bwMode="auto">
            <a:xfrm>
              <a:off x="3698923" y="3692791"/>
              <a:ext cx="239869" cy="178779"/>
            </a:xfrm>
            <a:prstGeom prst="rect">
              <a:avLst/>
            </a:prstGeom>
            <a:solidFill>
              <a:schemeClr val="accent4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xmlns="" id="{EEB1F4ED-FE00-214A-8741-F43F3357371F}"/>
                </a:ext>
              </a:extLst>
            </p:cNvPr>
            <p:cNvSpPr/>
            <p:nvPr/>
          </p:nvSpPr>
          <p:spPr bwMode="auto">
            <a:xfrm>
              <a:off x="3988510" y="3692791"/>
              <a:ext cx="239869" cy="304929"/>
            </a:xfrm>
            <a:prstGeom prst="rect">
              <a:avLst/>
            </a:prstGeom>
            <a:solidFill>
              <a:schemeClr val="accent4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52F63A8B-79BE-F641-BE4D-DD5209C52B64}"/>
                </a:ext>
              </a:extLst>
            </p:cNvPr>
            <p:cNvSpPr/>
            <p:nvPr/>
          </p:nvSpPr>
          <p:spPr bwMode="auto">
            <a:xfrm>
              <a:off x="4278097" y="3692791"/>
              <a:ext cx="239869" cy="368236"/>
            </a:xfrm>
            <a:prstGeom prst="rect">
              <a:avLst/>
            </a:prstGeom>
            <a:solidFill>
              <a:schemeClr val="accent4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60E90744-B558-6F46-8F39-876BA2D39280}"/>
                </a:ext>
              </a:extLst>
            </p:cNvPr>
            <p:cNvSpPr/>
            <p:nvPr/>
          </p:nvSpPr>
          <p:spPr bwMode="auto">
            <a:xfrm>
              <a:off x="4567684" y="3692791"/>
              <a:ext cx="239869" cy="394562"/>
            </a:xfrm>
            <a:prstGeom prst="rect">
              <a:avLst/>
            </a:prstGeom>
            <a:solidFill>
              <a:schemeClr val="accent4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22991558-92DD-9741-B811-6AB2CA08AF0E}"/>
                </a:ext>
              </a:extLst>
            </p:cNvPr>
            <p:cNvSpPr/>
            <p:nvPr/>
          </p:nvSpPr>
          <p:spPr bwMode="auto">
            <a:xfrm>
              <a:off x="4857271" y="3692791"/>
              <a:ext cx="239869" cy="368236"/>
            </a:xfrm>
            <a:prstGeom prst="rect">
              <a:avLst/>
            </a:prstGeom>
            <a:solidFill>
              <a:schemeClr val="accent4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2A3A44F9-6268-3441-9C22-ECB28EC16EC6}"/>
                </a:ext>
              </a:extLst>
            </p:cNvPr>
            <p:cNvSpPr/>
            <p:nvPr/>
          </p:nvSpPr>
          <p:spPr bwMode="auto">
            <a:xfrm>
              <a:off x="5146858" y="3692791"/>
              <a:ext cx="239869" cy="394559"/>
            </a:xfrm>
            <a:prstGeom prst="rect">
              <a:avLst/>
            </a:prstGeom>
            <a:solidFill>
              <a:schemeClr val="accent4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82B52B73-5939-BB48-965F-C1D1B44DC044}"/>
                </a:ext>
              </a:extLst>
            </p:cNvPr>
            <p:cNvSpPr/>
            <p:nvPr/>
          </p:nvSpPr>
          <p:spPr bwMode="auto">
            <a:xfrm>
              <a:off x="5436445" y="3692791"/>
              <a:ext cx="239869" cy="507186"/>
            </a:xfrm>
            <a:prstGeom prst="rect">
              <a:avLst/>
            </a:prstGeom>
            <a:solidFill>
              <a:schemeClr val="accent4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A613FF1B-A128-9F4F-AF05-C328DF2F641B}"/>
                </a:ext>
              </a:extLst>
            </p:cNvPr>
            <p:cNvSpPr/>
            <p:nvPr/>
          </p:nvSpPr>
          <p:spPr bwMode="auto">
            <a:xfrm>
              <a:off x="5726032" y="3692791"/>
              <a:ext cx="239869" cy="589729"/>
            </a:xfrm>
            <a:prstGeom prst="rect">
              <a:avLst/>
            </a:prstGeom>
            <a:solidFill>
              <a:schemeClr val="accent4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EBD43D37-9C9A-9E43-BA5B-996A7D781FD3}"/>
                </a:ext>
              </a:extLst>
            </p:cNvPr>
            <p:cNvSpPr/>
            <p:nvPr/>
          </p:nvSpPr>
          <p:spPr bwMode="auto">
            <a:xfrm>
              <a:off x="6015619" y="3692791"/>
              <a:ext cx="239869" cy="649264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xmlns="" id="{61109E3D-E0A6-C141-AD6E-7D30E3ABFBE1}"/>
                </a:ext>
              </a:extLst>
            </p:cNvPr>
            <p:cNvSpPr/>
            <p:nvPr/>
          </p:nvSpPr>
          <p:spPr bwMode="auto">
            <a:xfrm>
              <a:off x="6305206" y="3692791"/>
              <a:ext cx="239869" cy="649262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457AE75B-9699-3749-AA42-01834913FB60}"/>
                </a:ext>
              </a:extLst>
            </p:cNvPr>
            <p:cNvSpPr/>
            <p:nvPr/>
          </p:nvSpPr>
          <p:spPr bwMode="auto">
            <a:xfrm>
              <a:off x="6594793" y="3692791"/>
              <a:ext cx="239869" cy="690488"/>
            </a:xfrm>
            <a:prstGeom prst="rect">
              <a:avLst/>
            </a:prstGeom>
            <a:solidFill>
              <a:schemeClr val="accent4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xmlns="" id="{0DE1E13E-3ABA-3C45-B182-39F042880B7A}"/>
                </a:ext>
              </a:extLst>
            </p:cNvPr>
            <p:cNvSpPr/>
            <p:nvPr/>
          </p:nvSpPr>
          <p:spPr bwMode="auto">
            <a:xfrm>
              <a:off x="6884380" y="3692791"/>
              <a:ext cx="239869" cy="699064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xmlns="" id="{24735EA3-6768-8647-B24E-00A2325D6FAD}"/>
                </a:ext>
              </a:extLst>
            </p:cNvPr>
            <p:cNvSpPr/>
            <p:nvPr/>
          </p:nvSpPr>
          <p:spPr bwMode="auto">
            <a:xfrm>
              <a:off x="7173967" y="3692791"/>
              <a:ext cx="239869" cy="699059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7C130DB3-C3E7-CA45-941F-D200EDC9D78B}"/>
                </a:ext>
              </a:extLst>
            </p:cNvPr>
            <p:cNvSpPr/>
            <p:nvPr/>
          </p:nvSpPr>
          <p:spPr bwMode="auto">
            <a:xfrm>
              <a:off x="7463554" y="3692791"/>
              <a:ext cx="239869" cy="805326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xmlns="" id="{34177395-9B46-E241-AC7F-5799EDAD708D}"/>
                </a:ext>
              </a:extLst>
            </p:cNvPr>
            <p:cNvSpPr/>
            <p:nvPr/>
          </p:nvSpPr>
          <p:spPr bwMode="auto">
            <a:xfrm>
              <a:off x="7753141" y="3692791"/>
              <a:ext cx="239869" cy="830409"/>
            </a:xfrm>
            <a:prstGeom prst="rect">
              <a:avLst/>
            </a:prstGeom>
            <a:solidFill>
              <a:schemeClr val="accent4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xmlns="" id="{22B8CD9B-4398-5547-9E45-45DCA4DF85E7}"/>
                </a:ext>
              </a:extLst>
            </p:cNvPr>
            <p:cNvSpPr/>
            <p:nvPr/>
          </p:nvSpPr>
          <p:spPr bwMode="auto">
            <a:xfrm>
              <a:off x="8042728" y="3692791"/>
              <a:ext cx="239869" cy="933104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4C448444-752A-5042-A437-2CD9B7A2DF37}"/>
                </a:ext>
              </a:extLst>
            </p:cNvPr>
            <p:cNvSpPr/>
            <p:nvPr/>
          </p:nvSpPr>
          <p:spPr bwMode="auto">
            <a:xfrm>
              <a:off x="8332315" y="3692791"/>
              <a:ext cx="239869" cy="1034823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40AA116F-9331-F34A-990B-10BFB2302F98}"/>
                </a:ext>
              </a:extLst>
            </p:cNvPr>
            <p:cNvSpPr/>
            <p:nvPr/>
          </p:nvSpPr>
          <p:spPr bwMode="auto">
            <a:xfrm>
              <a:off x="8621902" y="3692791"/>
              <a:ext cx="239869" cy="1042450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8E293682-DD30-FA45-AB66-005351E362BD}"/>
                </a:ext>
              </a:extLst>
            </p:cNvPr>
            <p:cNvSpPr/>
            <p:nvPr/>
          </p:nvSpPr>
          <p:spPr bwMode="auto">
            <a:xfrm>
              <a:off x="8911489" y="3692791"/>
              <a:ext cx="239869" cy="1065720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56AA512C-32D3-0443-9102-F8D689B5C51A}"/>
                </a:ext>
              </a:extLst>
            </p:cNvPr>
            <p:cNvSpPr/>
            <p:nvPr/>
          </p:nvSpPr>
          <p:spPr bwMode="auto">
            <a:xfrm>
              <a:off x="9201076" y="3692791"/>
              <a:ext cx="239869" cy="1065717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53A67CCB-85D4-B64E-9C78-89D9610D0E2D}"/>
                </a:ext>
              </a:extLst>
            </p:cNvPr>
            <p:cNvSpPr/>
            <p:nvPr/>
          </p:nvSpPr>
          <p:spPr bwMode="auto">
            <a:xfrm>
              <a:off x="9490663" y="3692791"/>
              <a:ext cx="239869" cy="1065717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D3600945-B42D-5048-851D-05570543D322}"/>
                </a:ext>
              </a:extLst>
            </p:cNvPr>
            <p:cNvSpPr/>
            <p:nvPr/>
          </p:nvSpPr>
          <p:spPr bwMode="auto">
            <a:xfrm>
              <a:off x="9780250" y="3692791"/>
              <a:ext cx="239869" cy="1281319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xmlns="" id="{AFFBB6D9-4066-3C40-818C-23FF1448D253}"/>
                </a:ext>
              </a:extLst>
            </p:cNvPr>
            <p:cNvSpPr/>
            <p:nvPr/>
          </p:nvSpPr>
          <p:spPr bwMode="auto">
            <a:xfrm>
              <a:off x="10069837" y="3692791"/>
              <a:ext cx="239869" cy="130476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xmlns="" id="{4F912CC4-2897-2C49-912E-E0C80A95EACC}"/>
                </a:ext>
              </a:extLst>
            </p:cNvPr>
            <p:cNvSpPr/>
            <p:nvPr/>
          </p:nvSpPr>
          <p:spPr bwMode="auto">
            <a:xfrm>
              <a:off x="10359428" y="3692791"/>
              <a:ext cx="239869" cy="1500662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8B872D7B-033E-429D-BF3C-434EB69AD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8" y="238127"/>
            <a:ext cx="11131628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Encorafenib, Cetuximab, + Binimetinib in </a:t>
            </a:r>
            <a:r>
              <a:rPr lang="en-US" altLang="en-US" i="1" kern="0" dirty="0"/>
              <a:t>BRAF</a:t>
            </a:r>
            <a:r>
              <a:rPr lang="en-US" altLang="en-US" kern="0" dirty="0"/>
              <a:t>+</a:t>
            </a:r>
            <a:r>
              <a:rPr lang="en-US" altLang="en-US" i="1" kern="0" dirty="0"/>
              <a:t> </a:t>
            </a:r>
            <a:r>
              <a:rPr lang="en-US" altLang="en-US" kern="0" dirty="0"/>
              <a:t>mCRC: Tumor Change in BEACON CRC SLI Phase</a:t>
            </a:r>
            <a:r>
              <a:rPr lang="en-US" altLang="en-US" kern="0" baseline="30000" dirty="0"/>
              <a:t>[1]</a:t>
            </a:r>
          </a:p>
        </p:txBody>
      </p:sp>
      <p:grpSp>
        <p:nvGrpSpPr>
          <p:cNvPr id="15" name="Group 7">
            <a:extLst>
              <a:ext uri="{FF2B5EF4-FFF2-40B4-BE49-F238E27FC236}">
                <a16:creationId xmlns:a16="http://schemas.microsoft.com/office/drawing/2014/main" xmlns="" id="{67FEF8D3-3BE3-4F3F-9525-19E7DFA516CD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6"/>
            <a:chOff x="9527309" y="3551529"/>
            <a:chExt cx="2488502" cy="448328"/>
          </a:xfrm>
        </p:grpSpPr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xmlns="" id="{3193E13E-E7C2-44B7-9C5C-E32D1DC461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xmlns="" id="{57AD9D9B-75C2-4F9B-A972-50E21D929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5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  <a:hlinkClick r:id="rId4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0" name="Text Box 15">
            <a:extLst>
              <a:ext uri="{FF2B5EF4-FFF2-40B4-BE49-F238E27FC236}">
                <a16:creationId xmlns:a16="http://schemas.microsoft.com/office/drawing/2014/main" xmlns="" id="{1035B00B-4463-4EF6-9A3B-AC96E33AB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 spc="-1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Van Cutsem. JCO. 2019;[Epub]. 2. Kopetz. ASCO 2017. Abstr 3505.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A847C29-DF5B-4C00-9E83-B54F9903020A}"/>
              </a:ext>
            </a:extLst>
          </p:cNvPr>
          <p:cNvGrpSpPr/>
          <p:nvPr/>
        </p:nvGrpSpPr>
        <p:grpSpPr>
          <a:xfrm>
            <a:off x="2811054" y="1674270"/>
            <a:ext cx="4405331" cy="1672989"/>
            <a:chOff x="2878608" y="1784680"/>
            <a:chExt cx="4405331" cy="1672989"/>
          </a:xfrm>
        </p:grpSpPr>
        <p:pic>
          <p:nvPicPr>
            <p:cNvPr id="12" name="Picture 1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998477" y="1898703"/>
              <a:ext cx="4171404" cy="151679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878608" y="1784680"/>
              <a:ext cx="4405331" cy="16729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41420" y="1810423"/>
              <a:ext cx="3000501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Cetuximab + Irinotecan from SWOG S1406</a:t>
              </a:r>
              <a:r>
                <a:rPr lang="en-US" sz="12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[2]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E59BFE0-8B91-41F5-86A3-81F45D6B358D}"/>
              </a:ext>
            </a:extLst>
          </p:cNvPr>
          <p:cNvSpPr txBox="1"/>
          <p:nvPr/>
        </p:nvSpPr>
        <p:spPr bwMode="auto">
          <a:xfrm>
            <a:off x="2761392" y="4753058"/>
            <a:ext cx="24613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ORR: 48%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Median PFS: 8.0 mos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C337A0F-3A94-5446-BD8F-B43B006AE07B}"/>
              </a:ext>
            </a:extLst>
          </p:cNvPr>
          <p:cNvCxnSpPr/>
          <p:nvPr/>
        </p:nvCxnSpPr>
        <p:spPr bwMode="auto">
          <a:xfrm>
            <a:off x="2486615" y="1824347"/>
            <a:ext cx="0" cy="374782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4306A1B-D4A8-1E46-A02C-C6732B18156F}"/>
              </a:ext>
            </a:extLst>
          </p:cNvPr>
          <p:cNvGrpSpPr/>
          <p:nvPr/>
        </p:nvGrpSpPr>
        <p:grpSpPr>
          <a:xfrm>
            <a:off x="2419353" y="1957380"/>
            <a:ext cx="64008" cy="3443336"/>
            <a:chOff x="1977393" y="1957380"/>
            <a:chExt cx="64008" cy="344333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0C010804-5F50-5148-A478-59C2F7382C2C}"/>
                </a:ext>
              </a:extLst>
            </p:cNvPr>
            <p:cNvCxnSpPr/>
            <p:nvPr/>
          </p:nvCxnSpPr>
          <p:spPr bwMode="auto">
            <a:xfrm>
              <a:off x="1977393" y="1957380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335A153E-7D96-2F48-91F8-494BB6518441}"/>
                </a:ext>
              </a:extLst>
            </p:cNvPr>
            <p:cNvCxnSpPr/>
            <p:nvPr/>
          </p:nvCxnSpPr>
          <p:spPr bwMode="auto">
            <a:xfrm>
              <a:off x="1977393" y="2301714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1BBBFAAF-FBBE-DE41-8015-475AA11FE07C}"/>
                </a:ext>
              </a:extLst>
            </p:cNvPr>
            <p:cNvCxnSpPr/>
            <p:nvPr/>
          </p:nvCxnSpPr>
          <p:spPr bwMode="auto">
            <a:xfrm>
              <a:off x="1977393" y="2646048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95784351-1636-2549-9C2E-62D81C7B7CCF}"/>
                </a:ext>
              </a:extLst>
            </p:cNvPr>
            <p:cNvCxnSpPr/>
            <p:nvPr/>
          </p:nvCxnSpPr>
          <p:spPr bwMode="auto">
            <a:xfrm>
              <a:off x="1977393" y="2990382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6BF57FA3-439D-634D-9369-343F3057E9F9}"/>
                </a:ext>
              </a:extLst>
            </p:cNvPr>
            <p:cNvCxnSpPr/>
            <p:nvPr/>
          </p:nvCxnSpPr>
          <p:spPr bwMode="auto">
            <a:xfrm>
              <a:off x="1977393" y="3334716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BAD7E8D4-7BE2-3E4E-BF08-8D7FA8C625AE}"/>
                </a:ext>
              </a:extLst>
            </p:cNvPr>
            <p:cNvCxnSpPr/>
            <p:nvPr/>
          </p:nvCxnSpPr>
          <p:spPr bwMode="auto">
            <a:xfrm>
              <a:off x="1977393" y="3679050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FB480AD7-F4B2-4C4F-BDB4-130DE5A8C90B}"/>
                </a:ext>
              </a:extLst>
            </p:cNvPr>
            <p:cNvCxnSpPr/>
            <p:nvPr/>
          </p:nvCxnSpPr>
          <p:spPr bwMode="auto">
            <a:xfrm>
              <a:off x="1977393" y="4023384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9874E22E-84A9-2243-BEEF-0CB6109EECD1}"/>
                </a:ext>
              </a:extLst>
            </p:cNvPr>
            <p:cNvCxnSpPr/>
            <p:nvPr/>
          </p:nvCxnSpPr>
          <p:spPr bwMode="auto">
            <a:xfrm>
              <a:off x="1977393" y="4367718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2C9FF80F-EE6F-F14A-9BF8-9B55729F20E8}"/>
                </a:ext>
              </a:extLst>
            </p:cNvPr>
            <p:cNvCxnSpPr/>
            <p:nvPr/>
          </p:nvCxnSpPr>
          <p:spPr bwMode="auto">
            <a:xfrm>
              <a:off x="1977393" y="4712052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01A5522F-2844-A744-92EA-8591C0B993C9}"/>
                </a:ext>
              </a:extLst>
            </p:cNvPr>
            <p:cNvCxnSpPr/>
            <p:nvPr/>
          </p:nvCxnSpPr>
          <p:spPr bwMode="auto">
            <a:xfrm>
              <a:off x="1977393" y="5056386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240C5BD4-65AF-864A-9725-2717DE3F51B8}"/>
                </a:ext>
              </a:extLst>
            </p:cNvPr>
            <p:cNvCxnSpPr/>
            <p:nvPr/>
          </p:nvCxnSpPr>
          <p:spPr bwMode="auto">
            <a:xfrm>
              <a:off x="1977393" y="5400716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A1B02EEA-9246-AF40-A6E9-1F0D06816CED}"/>
              </a:ext>
            </a:extLst>
          </p:cNvPr>
          <p:cNvSpPr txBox="1"/>
          <p:nvPr/>
        </p:nvSpPr>
        <p:spPr bwMode="auto">
          <a:xfrm>
            <a:off x="9096803" y="2060185"/>
            <a:ext cx="16883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CR (n = 3)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PR (n = 11)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Other (n = 14)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FB71ACC2-2FC9-984A-A1C8-EE23E7A4CE63}"/>
              </a:ext>
            </a:extLst>
          </p:cNvPr>
          <p:cNvGrpSpPr/>
          <p:nvPr/>
        </p:nvGrpSpPr>
        <p:grpSpPr>
          <a:xfrm>
            <a:off x="8888124" y="2165623"/>
            <a:ext cx="178069" cy="708554"/>
            <a:chOff x="9791414" y="2611295"/>
            <a:chExt cx="178069" cy="708554"/>
          </a:xfrm>
        </p:grpSpPr>
        <p:sp>
          <p:nvSpPr>
            <p:cNvPr id="87" name="Rectangle 5">
              <a:extLst>
                <a:ext uri="{FF2B5EF4-FFF2-40B4-BE49-F238E27FC236}">
                  <a16:creationId xmlns:a16="http://schemas.microsoft.com/office/drawing/2014/main" xmlns="" id="{C7E09C86-0036-4C41-91DB-A43C4550A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1414" y="2884464"/>
              <a:ext cx="172567" cy="173068"/>
            </a:xfrm>
            <a:prstGeom prst="rect">
              <a:avLst/>
            </a:prstGeom>
            <a:solidFill>
              <a:srgbClr val="E1471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dirty="0">
                <a:latin typeface="Arial" charset="0"/>
                <a:cs typeface="+mn-cs"/>
              </a:endParaRPr>
            </a:p>
          </p:txBody>
        </p:sp>
        <p:sp>
          <p:nvSpPr>
            <p:cNvPr id="88" name="Rectangle 13">
              <a:extLst>
                <a:ext uri="{FF2B5EF4-FFF2-40B4-BE49-F238E27FC236}">
                  <a16:creationId xmlns:a16="http://schemas.microsoft.com/office/drawing/2014/main" xmlns="" id="{7301B18B-484D-F940-B0F7-9D2A97186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1414" y="3157633"/>
              <a:ext cx="178069" cy="162216"/>
            </a:xfrm>
            <a:prstGeom prst="rect">
              <a:avLst/>
            </a:prstGeom>
            <a:solidFill>
              <a:srgbClr val="00823B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anose="020B0604020202020204" pitchFamily="34" charset="0"/>
                <a:buChar char="•"/>
              </a:pPr>
              <a:endParaRPr lang="en-US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9" name="Rectangle 12">
              <a:extLst>
                <a:ext uri="{FF2B5EF4-FFF2-40B4-BE49-F238E27FC236}">
                  <a16:creationId xmlns:a16="http://schemas.microsoft.com/office/drawing/2014/main" xmlns="" id="{65F60B10-7ED1-5F43-8196-70AF85498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1414" y="2611295"/>
              <a:ext cx="172567" cy="173068"/>
            </a:xfrm>
            <a:prstGeom prst="rect">
              <a:avLst/>
            </a:prstGeom>
            <a:solidFill>
              <a:srgbClr val="015873"/>
            </a:solidFill>
            <a:ln>
              <a:solidFill>
                <a:schemeClr val="bg1"/>
              </a:solidFill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anose="020B0604020202020204" pitchFamily="34" charset="0"/>
                <a:buChar char="•"/>
              </a:pPr>
              <a:endParaRPr lang="en-US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 rot="16200000">
            <a:off x="12596" y="3517092"/>
            <a:ext cx="3674703" cy="2639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Best Change From Baseline (%)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6615" y="5573870"/>
            <a:ext cx="8270887" cy="26391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Patients</a:t>
            </a:r>
            <a:endParaRPr lang="en-US" sz="2000" baseline="30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DF02E47B-39DD-DB4C-B3D5-1CF148D21D1C}"/>
              </a:ext>
            </a:extLst>
          </p:cNvPr>
          <p:cNvGrpSpPr/>
          <p:nvPr/>
        </p:nvGrpSpPr>
        <p:grpSpPr>
          <a:xfrm>
            <a:off x="1883051" y="1834560"/>
            <a:ext cx="491780" cy="3714176"/>
            <a:chOff x="1380131" y="1811700"/>
            <a:chExt cx="491780" cy="3714176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9A1291CA-8EFC-B947-A018-742198BC4265}"/>
                </a:ext>
              </a:extLst>
            </p:cNvPr>
            <p:cNvSpPr txBox="1"/>
            <p:nvPr/>
          </p:nvSpPr>
          <p:spPr>
            <a:xfrm>
              <a:off x="1380131" y="1811700"/>
              <a:ext cx="491780" cy="23750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100</a:t>
              </a:r>
              <a:endParaRPr lang="en-US" b="0" baseline="30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BE887DAB-1317-5346-8DA8-5AED9653282B}"/>
                </a:ext>
              </a:extLst>
            </p:cNvPr>
            <p:cNvSpPr txBox="1"/>
            <p:nvPr/>
          </p:nvSpPr>
          <p:spPr>
            <a:xfrm>
              <a:off x="1380131" y="2159368"/>
              <a:ext cx="491780" cy="23750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80</a:t>
              </a:r>
              <a:endParaRPr lang="en-US" b="0" baseline="30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3C3FDD8B-F17F-F74E-8A04-F0CFA50254A7}"/>
                </a:ext>
              </a:extLst>
            </p:cNvPr>
            <p:cNvSpPr txBox="1"/>
            <p:nvPr/>
          </p:nvSpPr>
          <p:spPr>
            <a:xfrm>
              <a:off x="1380131" y="2507036"/>
              <a:ext cx="491780" cy="23750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60</a:t>
              </a:r>
              <a:endParaRPr lang="en-US" b="0" baseline="30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15B5DCC0-B091-E340-B3A9-B44EB2AFEAFB}"/>
                </a:ext>
              </a:extLst>
            </p:cNvPr>
            <p:cNvSpPr txBox="1"/>
            <p:nvPr/>
          </p:nvSpPr>
          <p:spPr>
            <a:xfrm>
              <a:off x="1380131" y="2854704"/>
              <a:ext cx="491780" cy="23750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40</a:t>
              </a:r>
              <a:endParaRPr lang="en-US" b="0" baseline="30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3FCE26D0-B170-F04E-9DE7-1FDE978B1730}"/>
                </a:ext>
              </a:extLst>
            </p:cNvPr>
            <p:cNvSpPr txBox="1"/>
            <p:nvPr/>
          </p:nvSpPr>
          <p:spPr>
            <a:xfrm>
              <a:off x="1380131" y="3202372"/>
              <a:ext cx="491780" cy="23750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20</a:t>
              </a:r>
              <a:endParaRPr lang="en-US" b="0" baseline="30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1E89AF33-FED6-B547-9DEC-82976C348747}"/>
                </a:ext>
              </a:extLst>
            </p:cNvPr>
            <p:cNvSpPr txBox="1"/>
            <p:nvPr/>
          </p:nvSpPr>
          <p:spPr>
            <a:xfrm>
              <a:off x="1380131" y="3550040"/>
              <a:ext cx="491780" cy="23750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  <a:endParaRPr lang="en-US" b="0" baseline="30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800940B6-3C78-C349-9D0D-8B1CE69BB892}"/>
                </a:ext>
              </a:extLst>
            </p:cNvPr>
            <p:cNvSpPr txBox="1"/>
            <p:nvPr/>
          </p:nvSpPr>
          <p:spPr>
            <a:xfrm>
              <a:off x="1380131" y="3897708"/>
              <a:ext cx="491780" cy="23750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-20</a:t>
              </a:r>
              <a:endParaRPr lang="en-US" b="0" baseline="30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931A3A13-DC8D-8648-AE44-96C0EB58A352}"/>
                </a:ext>
              </a:extLst>
            </p:cNvPr>
            <p:cNvSpPr txBox="1"/>
            <p:nvPr/>
          </p:nvSpPr>
          <p:spPr>
            <a:xfrm>
              <a:off x="1380131" y="4245376"/>
              <a:ext cx="491780" cy="23750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-40</a:t>
              </a:r>
              <a:endParaRPr lang="en-US" b="0" baseline="30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8A860FE1-5C33-A14D-91EF-53C06EB79F92}"/>
                </a:ext>
              </a:extLst>
            </p:cNvPr>
            <p:cNvSpPr txBox="1"/>
            <p:nvPr/>
          </p:nvSpPr>
          <p:spPr>
            <a:xfrm>
              <a:off x="1380131" y="4593044"/>
              <a:ext cx="491780" cy="23750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-60</a:t>
              </a:r>
              <a:endParaRPr lang="en-US" b="0" baseline="30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C29B0C96-1C69-BD48-A650-F3A5EB0907E7}"/>
                </a:ext>
              </a:extLst>
            </p:cNvPr>
            <p:cNvSpPr txBox="1"/>
            <p:nvPr/>
          </p:nvSpPr>
          <p:spPr>
            <a:xfrm>
              <a:off x="1380131" y="4940712"/>
              <a:ext cx="491780" cy="23750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-80</a:t>
              </a:r>
              <a:endParaRPr lang="en-US" b="0" baseline="30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98F31EDB-A94F-304D-BF7D-5D48543786D2}"/>
                </a:ext>
              </a:extLst>
            </p:cNvPr>
            <p:cNvSpPr txBox="1"/>
            <p:nvPr/>
          </p:nvSpPr>
          <p:spPr>
            <a:xfrm>
              <a:off x="1380131" y="5288375"/>
              <a:ext cx="491780" cy="23750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-100</a:t>
              </a:r>
              <a:endParaRPr lang="en-US" b="0" baseline="30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xmlns="" id="{1F65EE92-A29E-3044-A16F-F076C4326712}"/>
              </a:ext>
            </a:extLst>
          </p:cNvPr>
          <p:cNvCxnSpPr/>
          <p:nvPr/>
        </p:nvCxnSpPr>
        <p:spPr bwMode="auto">
          <a:xfrm flipH="1">
            <a:off x="2486615" y="3681497"/>
            <a:ext cx="82799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3156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4E7ADA7-8D56-C346-8CFC-7235E8447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5168" y="1151580"/>
            <a:ext cx="11680808" cy="5384800"/>
          </a:xfrm>
          <a:prstGeom prst="rect">
            <a:avLst/>
          </a:prstGeom>
        </p:spPr>
      </p:pic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5084653"/>
              </p:ext>
            </p:extLst>
          </p:nvPr>
        </p:nvGraphicFramePr>
        <p:xfrm>
          <a:off x="2909699" y="3026942"/>
          <a:ext cx="3450860" cy="1130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54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82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7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9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OS, %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33" marR="677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Prior Regimen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33" marR="677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Prior Regimens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33" marR="6773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mos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33" marR="67733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en-US" sz="27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33" marR="67733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n-US" sz="27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33" marR="67733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mos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33" marR="6773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US" sz="27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33" marR="6773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n-US" sz="27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33" marR="6773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3B0981C3-6CCB-ED47-84FF-A5A8BAEB7820}"/>
              </a:ext>
            </a:extLst>
          </p:cNvPr>
          <p:cNvSpPr/>
          <p:nvPr/>
        </p:nvSpPr>
        <p:spPr>
          <a:xfrm>
            <a:off x="6669387" y="1273002"/>
            <a:ext cx="5067371" cy="1032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CF0E904C-7241-7D41-ADDE-4AC34A340E2D}"/>
              </a:ext>
            </a:extLst>
          </p:cNvPr>
          <p:cNvSpPr/>
          <p:nvPr/>
        </p:nvSpPr>
        <p:spPr>
          <a:xfrm>
            <a:off x="6971660" y="1047031"/>
            <a:ext cx="4786953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867" dirty="0">
                <a:solidFill>
                  <a:srgbClr val="000000"/>
                </a:solidFill>
              </a:rPr>
              <a:t>Safety Lead-in (# events/n=17/29)</a:t>
            </a:r>
          </a:p>
          <a:p>
            <a:r>
              <a:rPr lang="en-US" sz="1867" dirty="0">
                <a:solidFill>
                  <a:srgbClr val="0070C0"/>
                </a:solidFill>
              </a:rPr>
              <a:t>Median=15.3 months,</a:t>
            </a:r>
            <a:r>
              <a:rPr lang="en-US" sz="1867" dirty="0">
                <a:solidFill>
                  <a:srgbClr val="000000"/>
                </a:solidFill>
              </a:rPr>
              <a:t> 95% CI: 9.6, NR</a:t>
            </a:r>
          </a:p>
          <a:p>
            <a:r>
              <a:rPr lang="en-US" sz="1867" dirty="0">
                <a:solidFill>
                  <a:srgbClr val="000000"/>
                </a:solidFill>
              </a:rPr>
              <a:t/>
            </a:r>
            <a:br>
              <a:rPr lang="en-US" sz="1867" dirty="0">
                <a:solidFill>
                  <a:srgbClr val="000000"/>
                </a:solidFill>
              </a:rPr>
            </a:br>
            <a:r>
              <a:rPr lang="en-US" sz="1867" dirty="0">
                <a:solidFill>
                  <a:srgbClr val="000000"/>
                </a:solidFill>
              </a:rPr>
              <a:t>Censored Patients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C4E1760B-94E1-BF47-9134-03D5368CDC58}"/>
              </a:ext>
            </a:extLst>
          </p:cNvPr>
          <p:cNvCxnSpPr/>
          <p:nvPr/>
        </p:nvCxnSpPr>
        <p:spPr>
          <a:xfrm>
            <a:off x="6565260" y="1151580"/>
            <a:ext cx="4064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C919B2A7-E27F-9949-85B4-4BF81A9FB916}"/>
              </a:ext>
            </a:extLst>
          </p:cNvPr>
          <p:cNvSpPr>
            <a:spLocks noChangeAspect="1"/>
          </p:cNvSpPr>
          <p:nvPr/>
        </p:nvSpPr>
        <p:spPr>
          <a:xfrm>
            <a:off x="6746991" y="1971040"/>
            <a:ext cx="162560" cy="1625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ACFA39-8F16-2E49-94B4-3AEBFBC00ECA}"/>
              </a:ext>
            </a:extLst>
          </p:cNvPr>
          <p:cNvSpPr txBox="1"/>
          <p:nvPr/>
        </p:nvSpPr>
        <p:spPr>
          <a:xfrm>
            <a:off x="2786473" y="4690627"/>
            <a:ext cx="680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Current guidelines: Category 2A recommendation since 3/19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FA72FF1-4B23-4F54-88C1-2031967D0592}"/>
              </a:ext>
            </a:extLst>
          </p:cNvPr>
          <p:cNvSpPr/>
          <p:nvPr/>
        </p:nvSpPr>
        <p:spPr bwMode="auto">
          <a:xfrm>
            <a:off x="6360559" y="960057"/>
            <a:ext cx="5628241" cy="1374591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A8771075-272D-4E0B-98E8-A8DFE7D10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8" y="238127"/>
            <a:ext cx="11131628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Encorafenib, Cetuximab, + Binimetinib in </a:t>
            </a:r>
            <a:r>
              <a:rPr lang="en-US" altLang="en-US" i="1" kern="0" dirty="0"/>
              <a:t>BRAF</a:t>
            </a:r>
            <a:r>
              <a:rPr lang="en-US" altLang="en-US" kern="0" dirty="0"/>
              <a:t>+</a:t>
            </a:r>
            <a:r>
              <a:rPr lang="en-US" altLang="en-US" i="1" kern="0" dirty="0"/>
              <a:t> </a:t>
            </a:r>
            <a:r>
              <a:rPr lang="en-US" altLang="en-US" kern="0" dirty="0"/>
              <a:t>Metastatic CRC: OS in BEACON CRC SLI Phase</a:t>
            </a:r>
          </a:p>
        </p:txBody>
      </p:sp>
      <p:grpSp>
        <p:nvGrpSpPr>
          <p:cNvPr id="15" name="Group 7">
            <a:extLst>
              <a:ext uri="{FF2B5EF4-FFF2-40B4-BE49-F238E27FC236}">
                <a16:creationId xmlns:a16="http://schemas.microsoft.com/office/drawing/2014/main" xmlns="" id="{0A2BC46B-AC71-469D-A2AF-F3D05CFD1FC8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xmlns="" id="{43F84612-A9CC-4D02-8C90-96B02F1082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xmlns="" id="{930E38A8-5919-41BC-9610-1C895A138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  <a:hlinkClick r:id="rId5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8" name="Text Box 15">
            <a:extLst>
              <a:ext uri="{FF2B5EF4-FFF2-40B4-BE49-F238E27FC236}">
                <a16:creationId xmlns:a16="http://schemas.microsoft.com/office/drawing/2014/main" xmlns="" id="{39EFA765-11BF-49D9-8141-C6F223313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 spc="-1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 Cutsem. JCO. 2019;[Epub].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2886BA9-45B3-46A6-A5BF-612EA1E5057C}"/>
              </a:ext>
            </a:extLst>
          </p:cNvPr>
          <p:cNvSpPr/>
          <p:nvPr/>
        </p:nvSpPr>
        <p:spPr>
          <a:xfrm>
            <a:off x="6828271" y="1718017"/>
            <a:ext cx="5353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0000"/>
                </a:solidFill>
              </a:rPr>
              <a:t>Safety Lead-in (events/N = 17/29)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Median OS: 15.3 months</a:t>
            </a:r>
            <a:r>
              <a:rPr lang="en-US" sz="2000" b="1" dirty="0">
                <a:solidFill>
                  <a:srgbClr val="000000"/>
                </a:solidFill>
              </a:rPr>
              <a:t> (95% CI: 9.6-NR)</a:t>
            </a:r>
          </a:p>
        </p:txBody>
      </p:sp>
    </p:spTree>
    <p:extLst>
      <p:ext uri="{BB962C8B-B14F-4D97-AF65-F5344CB8AC3E}">
        <p14:creationId xmlns:p14="http://schemas.microsoft.com/office/powerpoint/2010/main" xmlns="" val="46395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19">
            <a:extLst>
              <a:ext uri="{FF2B5EF4-FFF2-40B4-BE49-F238E27FC236}">
                <a16:creationId xmlns:a16="http://schemas.microsoft.com/office/drawing/2014/main" xmlns="" id="{40840820-650D-A04B-900F-A968316224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44339013"/>
              </p:ext>
            </p:extLst>
          </p:nvPr>
        </p:nvGraphicFramePr>
        <p:xfrm>
          <a:off x="723900" y="1451728"/>
          <a:ext cx="10896599" cy="475065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601509">
                  <a:extLst>
                    <a:ext uri="{9D8B030D-6E8A-4147-A177-3AD203B41FA5}">
                      <a16:colId xmlns:a16="http://schemas.microsoft.com/office/drawing/2014/main" xmlns="" val="2057767140"/>
                    </a:ext>
                  </a:extLst>
                </a:gridCol>
                <a:gridCol w="2205857">
                  <a:extLst>
                    <a:ext uri="{9D8B030D-6E8A-4147-A177-3AD203B41FA5}">
                      <a16:colId xmlns:a16="http://schemas.microsoft.com/office/drawing/2014/main" xmlns="" val="1723904757"/>
                    </a:ext>
                  </a:extLst>
                </a:gridCol>
                <a:gridCol w="2089233">
                  <a:extLst>
                    <a:ext uri="{9D8B030D-6E8A-4147-A177-3AD203B41FA5}">
                      <a16:colId xmlns:a16="http://schemas.microsoft.com/office/drawing/2014/main" xmlns="" val="3486162176"/>
                    </a:ext>
                  </a:extLst>
                </a:gridCol>
              </a:tblGrid>
              <a:tr h="190026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Adverse Event in ≥ 20% of Pts with Any Grade or ≥ 10% of Pts with Grade 3/4, n (%)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Any Grade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Grade 3/4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5802761"/>
                  </a:ext>
                </a:extLst>
              </a:tr>
              <a:tr h="190026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Diarrhea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 (77)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4344644"/>
                  </a:ext>
                </a:extLst>
              </a:tr>
              <a:tr h="190026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Dermatitis acneiform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(67)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0321688"/>
                  </a:ext>
                </a:extLst>
              </a:tr>
              <a:tr h="190026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Fatigue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(63)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(13)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003564"/>
                  </a:ext>
                </a:extLst>
              </a:tr>
              <a:tr h="190026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Nausea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(63)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(7)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7645230"/>
                  </a:ext>
                </a:extLst>
              </a:tr>
              <a:tr h="190026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Vomiting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(50)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(7)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3881779"/>
                  </a:ext>
                </a:extLst>
              </a:tr>
              <a:tr h="190026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Dry skin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(50)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0659618"/>
                  </a:ext>
                </a:extLst>
              </a:tr>
              <a:tr h="190026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Anemia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(40)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(10)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684672"/>
                  </a:ext>
                </a:extLst>
              </a:tr>
              <a:tr h="190026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Decreased appetite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(40)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(7)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4290380"/>
                  </a:ext>
                </a:extLst>
              </a:tr>
              <a:tr h="190026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Abdominal pain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(37)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5681425"/>
                  </a:ext>
                </a:extLst>
              </a:tr>
              <a:tr h="190026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Increased creatinine kinase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(37)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(10)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7387553"/>
                  </a:ext>
                </a:extLst>
              </a:tr>
              <a:tr h="190026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Pyrexia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(37)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0929965"/>
                  </a:ext>
                </a:extLst>
              </a:tr>
              <a:tr h="190026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Dyspnea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(33)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(7)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2387496"/>
                  </a:ext>
                </a:extLst>
              </a:tr>
              <a:tr h="190026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Constipation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(30)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</a:p>
                  </a:txBody>
                  <a:tcPr marT="9144" marB="9144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6636489"/>
                  </a:ext>
                </a:extLst>
              </a:tr>
              <a:tr h="190026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Arthralgia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(27)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9236596"/>
                  </a:ext>
                </a:extLst>
              </a:tr>
              <a:tr h="190026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Creatine increased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(27)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3164249"/>
                  </a:ext>
                </a:extLst>
              </a:tr>
              <a:tr h="190026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Skin fissure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(27)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</a:p>
                  </a:txBody>
                  <a:tcPr marT="9144" marB="9144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5465570"/>
                  </a:ext>
                </a:extLst>
              </a:tr>
              <a:tr h="190026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Vision blurred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(27)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</a:p>
                  </a:txBody>
                  <a:tcPr marT="9144" marB="9144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1349049"/>
                  </a:ext>
                </a:extLst>
              </a:tr>
              <a:tr h="190026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Increased aspartate aminotransferase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(20)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(10)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1831689"/>
                  </a:ext>
                </a:extLst>
              </a:tr>
              <a:tr h="190026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Asthenia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(20)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0852754"/>
                  </a:ext>
                </a:extLst>
              </a:tr>
              <a:tr h="190026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Malaise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(20)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9454889"/>
                  </a:ext>
                </a:extLst>
              </a:tr>
              <a:tr h="190026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Myalgia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(20)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2840469"/>
                  </a:ext>
                </a:extLst>
              </a:tr>
              <a:tr h="190026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PPED syndrome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(20)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9576664"/>
                  </a:ext>
                </a:extLst>
              </a:tr>
              <a:tr h="190026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Rash maculopapular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(20)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0889806"/>
                  </a:ext>
                </a:extLst>
              </a:tr>
              <a:tr h="190026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Urinary tract infection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(17)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(10)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9144" marB="9144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7168455"/>
                  </a:ext>
                </a:extLst>
              </a:tr>
            </a:tbl>
          </a:graphicData>
        </a:graphic>
      </p:graphicFrame>
      <p:grpSp>
        <p:nvGrpSpPr>
          <p:cNvPr id="7" name="Group 7">
            <a:extLst>
              <a:ext uri="{FF2B5EF4-FFF2-40B4-BE49-F238E27FC236}">
                <a16:creationId xmlns:a16="http://schemas.microsoft.com/office/drawing/2014/main" xmlns="" id="{928A7283-0518-48C1-9339-A1EF8DCF3DA1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xmlns="" id="{2E66A273-4DBE-4A02-ABA0-0EF2266CBC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D7DA55A8-C585-42C5-8572-E1538053F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  <a:hlinkClick r:id="rId4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" name="Text Box 15">
            <a:extLst>
              <a:ext uri="{FF2B5EF4-FFF2-40B4-BE49-F238E27FC236}">
                <a16:creationId xmlns:a16="http://schemas.microsoft.com/office/drawing/2014/main" xmlns="" id="{612841FB-07D1-42F0-8092-62985992C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 spc="-1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 Cutsem. JCO. 2019;[Epub].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3043BADE-733E-4FC0-B2E0-FC29812BC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8" y="238127"/>
            <a:ext cx="11131628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Encorafenib, Cetuximab, + Binimetinib in </a:t>
            </a:r>
            <a:r>
              <a:rPr lang="en-US" altLang="en-US" i="1" kern="0" dirty="0"/>
              <a:t>BRAF</a:t>
            </a:r>
            <a:r>
              <a:rPr lang="en-US" altLang="en-US" kern="0" dirty="0"/>
              <a:t>+</a:t>
            </a:r>
            <a:r>
              <a:rPr lang="en-US" altLang="en-US" i="1" kern="0" dirty="0"/>
              <a:t> </a:t>
            </a:r>
            <a:r>
              <a:rPr lang="en-US" altLang="en-US" kern="0" dirty="0"/>
              <a:t>Metastatic CRC: AEs in BEACON CRC SLI Phase</a:t>
            </a:r>
          </a:p>
        </p:txBody>
      </p:sp>
    </p:spTree>
    <p:extLst>
      <p:ext uri="{BB962C8B-B14F-4D97-AF65-F5344CB8AC3E}">
        <p14:creationId xmlns:p14="http://schemas.microsoft.com/office/powerpoint/2010/main" xmlns="" val="35510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E37B9B-2A1E-A14F-BB5E-6E07BD32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BEACON Press Release May 21, 2019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883C9A8-6E7B-5C49-A167-89862EEFA8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1670511"/>
              </p:ext>
            </p:extLst>
          </p:nvPr>
        </p:nvGraphicFramePr>
        <p:xfrm>
          <a:off x="1498995" y="1600200"/>
          <a:ext cx="6944140" cy="43898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88828">
                  <a:extLst>
                    <a:ext uri="{9D8B030D-6E8A-4147-A177-3AD203B41FA5}">
                      <a16:colId xmlns:a16="http://schemas.microsoft.com/office/drawing/2014/main" xmlns="" val="3030270775"/>
                    </a:ext>
                  </a:extLst>
                </a:gridCol>
                <a:gridCol w="1388828">
                  <a:extLst>
                    <a:ext uri="{9D8B030D-6E8A-4147-A177-3AD203B41FA5}">
                      <a16:colId xmlns:a16="http://schemas.microsoft.com/office/drawing/2014/main" xmlns="" val="1155539587"/>
                    </a:ext>
                  </a:extLst>
                </a:gridCol>
                <a:gridCol w="1388828">
                  <a:extLst>
                    <a:ext uri="{9D8B030D-6E8A-4147-A177-3AD203B41FA5}">
                      <a16:colId xmlns:a16="http://schemas.microsoft.com/office/drawing/2014/main" xmlns="" val="1157298380"/>
                    </a:ext>
                  </a:extLst>
                </a:gridCol>
                <a:gridCol w="1388828">
                  <a:extLst>
                    <a:ext uri="{9D8B030D-6E8A-4147-A177-3AD203B41FA5}">
                      <a16:colId xmlns:a16="http://schemas.microsoft.com/office/drawing/2014/main" xmlns="" val="4188562730"/>
                    </a:ext>
                  </a:extLst>
                </a:gridCol>
                <a:gridCol w="1388828">
                  <a:extLst>
                    <a:ext uri="{9D8B030D-6E8A-4147-A177-3AD203B41FA5}">
                      <a16:colId xmlns:a16="http://schemas.microsoft.com/office/drawing/2014/main" xmlns="" val="2680475721"/>
                    </a:ext>
                  </a:extLst>
                </a:gridCol>
              </a:tblGrid>
              <a:tr h="66992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ORR,</a:t>
                      </a:r>
                      <a:r>
                        <a:rPr lang="en-US" sz="24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†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OS, Mos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1845727"/>
                  </a:ext>
                </a:extLst>
              </a:tr>
              <a:tr h="73549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9382441"/>
                  </a:ext>
                </a:extLst>
              </a:tr>
              <a:tr h="99482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Triplet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9382829"/>
                  </a:ext>
                </a:extLst>
              </a:tr>
              <a:tr h="99482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1292375"/>
                  </a:ext>
                </a:extLst>
              </a:tr>
              <a:tr h="99482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Doublet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39815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2C19351-B658-5D46-8263-0B0CB08CA824}"/>
              </a:ext>
            </a:extLst>
          </p:cNvPr>
          <p:cNvSpPr txBox="1"/>
          <p:nvPr/>
        </p:nvSpPr>
        <p:spPr bwMode="auto">
          <a:xfrm>
            <a:off x="4440310" y="3816152"/>
            <a:ext cx="1058303" cy="3693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&lt; .0001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F2B7379-F50E-AD4E-9BCE-AB0B440315A6}"/>
              </a:ext>
            </a:extLst>
          </p:cNvPr>
          <p:cNvSpPr txBox="1"/>
          <p:nvPr/>
        </p:nvSpPr>
        <p:spPr bwMode="auto">
          <a:xfrm>
            <a:off x="4440310" y="4811222"/>
            <a:ext cx="1058303" cy="3693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&lt; .0001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81BFC9-7B1C-204E-AEEC-1E367D4F0CF6}"/>
              </a:ext>
            </a:extLst>
          </p:cNvPr>
          <p:cNvSpPr txBox="1"/>
          <p:nvPr/>
        </p:nvSpPr>
        <p:spPr bwMode="auto">
          <a:xfrm>
            <a:off x="7213328" y="3678163"/>
            <a:ext cx="1058303" cy="64633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HR: 0.52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&lt; .0001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AACFDA7-C26D-F94A-AD73-FC08A039C025}"/>
              </a:ext>
            </a:extLst>
          </p:cNvPr>
          <p:cNvSpPr txBox="1"/>
          <p:nvPr/>
        </p:nvSpPr>
        <p:spPr bwMode="auto">
          <a:xfrm>
            <a:off x="7213328" y="4678702"/>
            <a:ext cx="1058303" cy="64633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HR: 0.60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= .0003</a:t>
            </a:r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xmlns="" id="{F73F2EF8-3ABC-D34E-8E12-102510268F73}"/>
              </a:ext>
            </a:extLst>
          </p:cNvPr>
          <p:cNvSpPr/>
          <p:nvPr/>
        </p:nvSpPr>
        <p:spPr bwMode="auto">
          <a:xfrm>
            <a:off x="8496143" y="3423059"/>
            <a:ext cx="278296" cy="2014330"/>
          </a:xfrm>
          <a:prstGeom prst="rightBracke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9CDEA20-3622-D44C-8710-CF421D767EB3}"/>
              </a:ext>
            </a:extLst>
          </p:cNvPr>
          <p:cNvSpPr txBox="1"/>
          <p:nvPr/>
        </p:nvSpPr>
        <p:spPr bwMode="auto">
          <a:xfrm>
            <a:off x="8889728" y="4161868"/>
            <a:ext cx="1056700" cy="64633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HR: 0.79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= .116*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D30DEFE-FA86-994E-AD08-12AF3E371A94}"/>
              </a:ext>
            </a:extLst>
          </p:cNvPr>
          <p:cNvSpPr txBox="1"/>
          <p:nvPr/>
        </p:nvSpPr>
        <p:spPr bwMode="auto">
          <a:xfrm>
            <a:off x="8957844" y="6250541"/>
            <a:ext cx="18772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*Nominal </a:t>
            </a:r>
            <a:r>
              <a:rPr lang="en-US" b="0" i="1" dirty="0">
                <a:solidFill>
                  <a:schemeClr val="bg1"/>
                </a:solidFill>
                <a:latin typeface="Calibri" panose="020F0502020204030204" pitchFamily="34" charset="0"/>
              </a:rPr>
              <a:t>P</a:t>
            </a: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 value.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57028B0-4F37-254A-AE23-AFBE58228C04}"/>
              </a:ext>
            </a:extLst>
          </p:cNvPr>
          <p:cNvSpPr txBox="1"/>
          <p:nvPr/>
        </p:nvSpPr>
        <p:spPr bwMode="auto">
          <a:xfrm>
            <a:off x="9425214" y="2115786"/>
            <a:ext cx="1993303" cy="120032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Triplet ORR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Second line: 34.3%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Third line: 22.4%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764C964-91A4-2845-A2F4-BDFEBE6A537A}"/>
              </a:ext>
            </a:extLst>
          </p:cNvPr>
          <p:cNvSpPr txBox="1"/>
          <p:nvPr/>
        </p:nvSpPr>
        <p:spPr bwMode="auto">
          <a:xfrm>
            <a:off x="1423083" y="6259308"/>
            <a:ext cx="711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†Blinded independent central review of the first 331 randomized patients.</a:t>
            </a:r>
          </a:p>
        </p:txBody>
      </p:sp>
    </p:spTree>
    <p:extLst>
      <p:ext uri="{BB962C8B-B14F-4D97-AF65-F5344CB8AC3E}">
        <p14:creationId xmlns:p14="http://schemas.microsoft.com/office/powerpoint/2010/main" xmlns="" val="5709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0147" y="5620597"/>
            <a:ext cx="7933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"/>
                <a:cs typeface="Calibri" panose="020F0502020204030204" pitchFamily="34" charset="0"/>
              </a:rPr>
              <a:t>Outcomes data available for 101 patients with non-V600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ea typeface=""/>
                <a:cs typeface="Calibri" panose="020F0502020204030204" pitchFamily="34" charset="0"/>
              </a:rPr>
              <a:t>BRAF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"/>
                <a:cs typeface="Calibri" panose="020F0502020204030204" pitchFamily="34" charset="0"/>
              </a:rPr>
              <a:t> mutations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A6E9BE2A-3869-448E-862C-DB2C588BD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9" y="238127"/>
            <a:ext cx="1114105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Database Analysis: Prevalence of Non-V600 </a:t>
            </a:r>
            <a:r>
              <a:rPr lang="en-US" altLang="en-US" i="1" kern="0" dirty="0"/>
              <a:t>BRAF </a:t>
            </a:r>
            <a:r>
              <a:rPr lang="en-US" altLang="en-US" kern="0" dirty="0"/>
              <a:t>Mutations in Metastatic CRC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AA28697-D585-4DF2-A144-92C79472F67C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xmlns="" id="{E805E773-7022-4FAE-A983-43B2EB8C0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44E3AB68-A8E8-4CCF-A236-95F5C6A8B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  <a:hlinkClick r:id="rId4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1" name="Text Box 15">
            <a:extLst>
              <a:ext uri="{FF2B5EF4-FFF2-40B4-BE49-F238E27FC236}">
                <a16:creationId xmlns:a16="http://schemas.microsoft.com/office/drawing/2014/main" xmlns="" id="{C034ADDB-BA79-474E-93B2-7B580898D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 spc="-1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Jones. JCO. 2017;35:2624.</a:t>
            </a:r>
          </a:p>
        </p:txBody>
      </p:sp>
      <p:graphicFrame>
        <p:nvGraphicFramePr>
          <p:cNvPr id="13" name="Group 32">
            <a:extLst>
              <a:ext uri="{FF2B5EF4-FFF2-40B4-BE49-F238E27FC236}">
                <a16:creationId xmlns:a16="http://schemas.microsoft.com/office/drawing/2014/main" xmlns="" id="{A38E0151-65C6-4D0B-AD96-96E3EBABC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7821461"/>
              </p:ext>
            </p:extLst>
          </p:nvPr>
        </p:nvGraphicFramePr>
        <p:xfrm>
          <a:off x="252028" y="1850795"/>
          <a:ext cx="11687944" cy="3582859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7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7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7264">
                  <a:extLst>
                    <a:ext uri="{9D8B030D-6E8A-4147-A177-3AD203B41FA5}">
                      <a16:colId xmlns:a16="http://schemas.microsoft.com/office/drawing/2014/main" xmlns="" val="2628461972"/>
                    </a:ext>
                  </a:extLst>
                </a:gridCol>
                <a:gridCol w="1129672">
                  <a:extLst>
                    <a:ext uri="{9D8B030D-6E8A-4147-A177-3AD203B41FA5}">
                      <a16:colId xmlns:a16="http://schemas.microsoft.com/office/drawing/2014/main" xmlns="" val="168491548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350910718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1991047689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3456393824"/>
                    </a:ext>
                  </a:extLst>
                </a:gridCol>
              </a:tblGrid>
              <a:tr h="63637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Population Characteristic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Database, n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Total, n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All 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BRAF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Mutations, % (n/N)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Non-V600 </a:t>
                      </a:r>
                      <a:r>
                        <a:rPr kumimoji="0" lang="en-US" sz="20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BRAF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Mutations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% (n/N)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3247470"/>
                  </a:ext>
                </a:extLst>
              </a:tr>
              <a:tr h="14225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Mayo Clinic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MD Anderson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Foundation Medicine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 All </a:t>
                      </a:r>
                      <a:r>
                        <a:rPr kumimoji="0" lang="en-US" sz="20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BRAF</a:t>
                      </a:r>
                      <a:r>
                        <a:rPr kumimoji="0" lang="en-US" sz="20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mut</a:t>
                      </a:r>
                    </a:p>
                  </a:txBody>
                  <a:tcPr marL="121881" marR="121881" marT="45728" marB="45728" anchor="ctr" horzOverflow="overflow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 All CRC Cases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6736573"/>
                  </a:ext>
                </a:extLst>
              </a:tr>
              <a:tr h="250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Total CRC cases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1014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2276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6353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9643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3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BRAF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mutations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965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10.0 (9643/965)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Non-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V600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BRAF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mutations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(208/965) 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(208/9643)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856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ADCFFED9-5FA4-45E5-A249-83695B5D9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9" y="238127"/>
            <a:ext cx="1114105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Database Analysis: Distribution of Non-V600 </a:t>
            </a:r>
            <a:r>
              <a:rPr lang="en-US" altLang="en-US" i="1" kern="0" dirty="0"/>
              <a:t>BRAF </a:t>
            </a:r>
            <a:r>
              <a:rPr lang="en-US" altLang="en-US" kern="0" dirty="0"/>
              <a:t>Mutations in Metastatic CRC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35BAB40-01C4-42C6-A7A2-B47A7A925847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xmlns="" id="{32598374-ADDB-4B48-BD58-4B7C7A51A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89642E9-FA2F-4A96-AA16-568BD5141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  <a:hlinkClick r:id="rId4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9" name="Text Box 15">
            <a:extLst>
              <a:ext uri="{FF2B5EF4-FFF2-40B4-BE49-F238E27FC236}">
                <a16:creationId xmlns:a16="http://schemas.microsoft.com/office/drawing/2014/main" xmlns="" id="{6B12DE53-451D-45A3-8AB1-E0E51B977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 spc="-1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Jones. JCO. 2017;35:2624.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48D150D-CF44-4733-B31E-3037BE32F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355" y="1317994"/>
            <a:ext cx="7853361" cy="51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48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intosh HD:Users:m070466:Documents:Mayo Work:Other Papers and Projects:Papers:2016:2016 BRAF V600E:Results:KMplot.pd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65"/>
          <a:stretch/>
        </p:blipFill>
        <p:spPr bwMode="auto">
          <a:xfrm>
            <a:off x="1874198" y="1057887"/>
            <a:ext cx="8415612" cy="55051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0FA68A45-D678-4FAC-83DC-3E13544E3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9" y="238127"/>
            <a:ext cx="1114105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Database Analysis: OS by </a:t>
            </a:r>
            <a:r>
              <a:rPr lang="en-US" altLang="en-US" i="1" kern="0" dirty="0"/>
              <a:t>BRAF </a:t>
            </a:r>
            <a:r>
              <a:rPr lang="en-US" altLang="en-US" kern="0" dirty="0"/>
              <a:t>Mutation in mCRC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AEF07E9-7A74-4A3A-8236-1AE7A27E4621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xmlns="" id="{92686B57-9609-4EA6-AFB9-3FCBA0397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BC7FF57-39BA-463C-A3B2-42E28A546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  <a:hlinkClick r:id="rId5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" name="Text Box 2">
            <a:extLst>
              <a:ext uri="{FF2B5EF4-FFF2-40B4-BE49-F238E27FC236}">
                <a16:creationId xmlns:a16="http://schemas.microsoft.com/office/drawing/2014/main" xmlns="" id="{257AE266-7CD1-47A0-AB94-4B2202CDE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457" y="1540946"/>
            <a:ext cx="3158207" cy="166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0000" tIns="62400" rIns="120000" bIns="62400">
            <a:spAutoFit/>
          </a:bodyPr>
          <a:lstStyle/>
          <a:p>
            <a:pPr algn="r" defTabSz="609585" eaLnBrk="1" hangingPunct="1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US" sz="2000" u="sng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Median OS, Mos</a:t>
            </a:r>
          </a:p>
          <a:p>
            <a:pPr defTabSz="609585" eaLnBrk="1" hangingPunct="1">
              <a:buClr>
                <a:srgbClr val="FCFEB9"/>
              </a:buClr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US" sz="2000" b="0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BRAF 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V600E: 	11.4</a:t>
            </a:r>
          </a:p>
          <a:p>
            <a:pPr defTabSz="609585" eaLnBrk="1" hangingPunct="1">
              <a:buClr>
                <a:srgbClr val="FCFEB9"/>
              </a:buClr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US" sz="2000" b="0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BRAF 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non-V600E: 	60.7</a:t>
            </a:r>
            <a:b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</a:br>
            <a:r>
              <a:rPr lang="en-US" sz="2000" b="0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BRAF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wild type: 	43.0</a:t>
            </a:r>
          </a:p>
          <a:p>
            <a:pPr algn="ctr" defTabSz="609585" eaLnBrk="1" hangingPunct="1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US" sz="2000" b="0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 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&lt; .001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BC0754-DC03-4EA8-AAD7-2AD36446199B}"/>
              </a:ext>
            </a:extLst>
          </p:cNvPr>
          <p:cNvSpPr txBox="1"/>
          <p:nvPr/>
        </p:nvSpPr>
        <p:spPr bwMode="auto">
          <a:xfrm>
            <a:off x="4236791" y="6274223"/>
            <a:ext cx="2103120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Mos</a:t>
            </a:r>
          </a:p>
        </p:txBody>
      </p:sp>
      <p:pic>
        <p:nvPicPr>
          <p:cNvPr id="14" name="Picture 13" descr="Macintosh HD:Users:m070466:Documents:Mayo Work:Other Papers and Projects:Papers:2016:2016 BRAF V600E:Results:KMplot.pdf">
            <a:extLst>
              <a:ext uri="{FF2B5EF4-FFF2-40B4-BE49-F238E27FC236}">
                <a16:creationId xmlns:a16="http://schemas.microsoft.com/office/drawing/2014/main" xmlns="" id="{747CC0E1-04C9-42AF-83FD-3BABD9A1BA3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45" t="41467" r="14984" b="43203"/>
          <a:stretch/>
        </p:blipFill>
        <p:spPr bwMode="auto">
          <a:xfrm>
            <a:off x="8611488" y="3301836"/>
            <a:ext cx="369333" cy="1176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347560-B277-4F99-A701-609E4F723123}"/>
              </a:ext>
            </a:extLst>
          </p:cNvPr>
          <p:cNvSpPr txBox="1"/>
          <p:nvPr/>
        </p:nvSpPr>
        <p:spPr bwMode="auto">
          <a:xfrm>
            <a:off x="8850516" y="3364992"/>
            <a:ext cx="2103120" cy="1060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Non-V600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V600E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WT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BDDE66F-76B4-4659-828C-4082218C754F}"/>
              </a:ext>
            </a:extLst>
          </p:cNvPr>
          <p:cNvSpPr txBox="1"/>
          <p:nvPr/>
        </p:nvSpPr>
        <p:spPr bwMode="auto">
          <a:xfrm>
            <a:off x="1847434" y="1127847"/>
            <a:ext cx="565066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CFFBEDB-2E01-4741-BFD0-6D4D9F52D71A}"/>
              </a:ext>
            </a:extLst>
          </p:cNvPr>
          <p:cNvSpPr txBox="1"/>
          <p:nvPr/>
        </p:nvSpPr>
        <p:spPr bwMode="auto">
          <a:xfrm>
            <a:off x="1866097" y="2280694"/>
            <a:ext cx="565066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75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028EF7D-D30F-44E4-BF87-22BA0443D6AB}"/>
              </a:ext>
            </a:extLst>
          </p:cNvPr>
          <p:cNvSpPr txBox="1"/>
          <p:nvPr/>
        </p:nvSpPr>
        <p:spPr bwMode="auto">
          <a:xfrm>
            <a:off x="1864842" y="3455615"/>
            <a:ext cx="565066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50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D1CAFB-2474-4AA5-89F9-7C057771351A}"/>
              </a:ext>
            </a:extLst>
          </p:cNvPr>
          <p:cNvSpPr txBox="1"/>
          <p:nvPr/>
        </p:nvSpPr>
        <p:spPr bwMode="auto">
          <a:xfrm rot="16200000">
            <a:off x="1259952" y="3441836"/>
            <a:ext cx="1307024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Survival (%)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9CB8B58-8CC8-45A3-BDE4-E6503AAA4098}"/>
              </a:ext>
            </a:extLst>
          </p:cNvPr>
          <p:cNvSpPr txBox="1"/>
          <p:nvPr/>
        </p:nvSpPr>
        <p:spPr bwMode="auto">
          <a:xfrm>
            <a:off x="1871654" y="4622016"/>
            <a:ext cx="565066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DB97BF2-8E5A-4F3E-8D7F-0910E3355B76}"/>
              </a:ext>
            </a:extLst>
          </p:cNvPr>
          <p:cNvSpPr txBox="1"/>
          <p:nvPr/>
        </p:nvSpPr>
        <p:spPr bwMode="auto">
          <a:xfrm>
            <a:off x="1871654" y="5772234"/>
            <a:ext cx="565066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EF5FB6E-E7A7-43D8-AED5-AE5DB4659253}"/>
              </a:ext>
            </a:extLst>
          </p:cNvPr>
          <p:cNvSpPr txBox="1"/>
          <p:nvPr/>
        </p:nvSpPr>
        <p:spPr bwMode="auto">
          <a:xfrm>
            <a:off x="2412500" y="6248181"/>
            <a:ext cx="700835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xmlns="" id="{D3445AD3-6857-48BB-90E6-518BC0C2E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4131817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 spc="-1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Jones. JCO. 2017;35:2624.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96CAA88-244D-481A-BD62-AA1E8C73B2FB}"/>
              </a:ext>
            </a:extLst>
          </p:cNvPr>
          <p:cNvSpPr txBox="1"/>
          <p:nvPr/>
        </p:nvSpPr>
        <p:spPr bwMode="auto">
          <a:xfrm>
            <a:off x="4095371" y="6248181"/>
            <a:ext cx="700835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3E956BC-AEED-4062-A0F6-F44E0A6F412D}"/>
              </a:ext>
            </a:extLst>
          </p:cNvPr>
          <p:cNvSpPr txBox="1"/>
          <p:nvPr/>
        </p:nvSpPr>
        <p:spPr bwMode="auto">
          <a:xfrm>
            <a:off x="5779561" y="6248181"/>
            <a:ext cx="700835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8D57CCB-2FC0-4040-9E95-35411E985AD9}"/>
              </a:ext>
            </a:extLst>
          </p:cNvPr>
          <p:cNvSpPr txBox="1"/>
          <p:nvPr/>
        </p:nvSpPr>
        <p:spPr bwMode="auto">
          <a:xfrm>
            <a:off x="7448771" y="6248181"/>
            <a:ext cx="700835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xmlns="" val="32453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1E4C67-E838-41F9-901E-5F8ABD4CC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BRAF Inhibitors in Metastatic CRC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4A9157-E357-41C9-B5E1-1AF8A3ABF1B5}"/>
              </a:ext>
            </a:extLst>
          </p:cNvPr>
          <p:cNvSpPr txBox="1"/>
          <p:nvPr/>
        </p:nvSpPr>
        <p:spPr bwMode="auto">
          <a:xfrm>
            <a:off x="4242117" y="1513047"/>
            <a:ext cx="3532319" cy="646331"/>
          </a:xfrm>
          <a:prstGeom prst="rect">
            <a:avLst/>
          </a:prstGeom>
          <a:solidFill>
            <a:srgbClr val="C9E7A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Vemurafenib + irinotecan +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cetuximab or panitumumab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635A2C2-317E-4E0D-985C-704AFF740040}"/>
              </a:ext>
            </a:extLst>
          </p:cNvPr>
          <p:cNvSpPr txBox="1"/>
          <p:nvPr/>
        </p:nvSpPr>
        <p:spPr bwMode="auto">
          <a:xfrm>
            <a:off x="4178981" y="2166153"/>
            <a:ext cx="35954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Guideline recommended for metastatic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CRC</a:t>
            </a: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 with </a:t>
            </a:r>
            <a:r>
              <a:rPr lang="en-US" sz="1600" b="0" i="1" dirty="0">
                <a:solidFill>
                  <a:srgbClr val="000000"/>
                </a:solidFill>
                <a:latin typeface="Calibri" panose="020F0502020204030204" pitchFamily="34" charset="0"/>
              </a:rPr>
              <a:t>BRAF</a:t>
            </a: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 V600E after oxaliplatin- or irinotecan-based treatment </a:t>
            </a:r>
          </a:p>
          <a:p>
            <a:pPr lvl="0">
              <a:spcBef>
                <a:spcPts val="0"/>
              </a:spcBef>
              <a:defRPr/>
            </a:pP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(not FDA indicated)</a:t>
            </a:r>
            <a:endParaRPr lang="en-US" sz="1600" b="0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08A4E6B-81D7-436B-9CCD-57D279073914}"/>
              </a:ext>
            </a:extLst>
          </p:cNvPr>
          <p:cNvSpPr txBox="1"/>
          <p:nvPr/>
        </p:nvSpPr>
        <p:spPr bwMode="auto">
          <a:xfrm>
            <a:off x="595796" y="1513047"/>
            <a:ext cx="353231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Dabrafenib + trametinib + cetuximab or panitumumab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274B48D-CBFE-424E-B4D6-4CA9BBDFCB02}"/>
              </a:ext>
            </a:extLst>
          </p:cNvPr>
          <p:cNvSpPr txBox="1"/>
          <p:nvPr/>
        </p:nvSpPr>
        <p:spPr bwMode="auto">
          <a:xfrm>
            <a:off x="541538" y="2150160"/>
            <a:ext cx="35954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Guideline recommended for metastatic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CRC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with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BRAF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V600E after oxaliplatin- or irinotecan-based treatment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(not FDA indicated)</a:t>
            </a:r>
            <a:endParaRPr kumimoji="0" lang="en-US" sz="16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DBC2C1B-C743-4732-9D9F-E9C1507A418E}"/>
              </a:ext>
            </a:extLst>
          </p:cNvPr>
          <p:cNvSpPr txBox="1"/>
          <p:nvPr/>
        </p:nvSpPr>
        <p:spPr bwMode="auto">
          <a:xfrm>
            <a:off x="7920007" y="1513047"/>
            <a:ext cx="3532319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Encorafenib + binimetinib + cetuximab or panitumumab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0A6149A-EA88-46A8-AAE2-3A7EBD819C47}"/>
              </a:ext>
            </a:extLst>
          </p:cNvPr>
          <p:cNvSpPr txBox="1"/>
          <p:nvPr/>
        </p:nvSpPr>
        <p:spPr bwMode="auto">
          <a:xfrm>
            <a:off x="7888438" y="2169419"/>
            <a:ext cx="359545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Guideline recommended for metastatic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CRC</a:t>
            </a: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 with </a:t>
            </a:r>
            <a:r>
              <a:rPr lang="en-US" sz="1600" b="0" i="1" dirty="0">
                <a:solidFill>
                  <a:srgbClr val="000000"/>
                </a:solidFill>
                <a:latin typeface="Calibri" panose="020F0502020204030204" pitchFamily="34" charset="0"/>
              </a:rPr>
              <a:t>BRAF</a:t>
            </a: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 V600E after oxaliplatin- or irinotecan-based treatment </a:t>
            </a:r>
          </a:p>
          <a:p>
            <a:pPr lvl="0">
              <a:spcBef>
                <a:spcPts val="0"/>
              </a:spcBef>
              <a:defRPr/>
            </a:pP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(not FDA indicated)</a:t>
            </a:r>
            <a:endParaRPr lang="en-US" sz="1600" b="0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BEACON phase III trial recently met primary endpoint of ORR and OS in interim analysis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685C413-323A-4C2D-843F-A52949C12ACF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23" name="Picture 9">
              <a:extLst>
                <a:ext uri="{FF2B5EF4-FFF2-40B4-BE49-F238E27FC236}">
                  <a16:creationId xmlns:a16="http://schemas.microsoft.com/office/drawing/2014/main" xmlns="" id="{131A4A1F-45E0-48C7-870F-701AE7DC75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46EFF27E-9048-4661-B0A1-1D4EB7F7C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5239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C47BB-9938-9447-82CF-1EB77657A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DDAFD-2528-B445-93E1-4F40363A6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64-yr-old female patient is diagnosed with stage IV descending colon cancer with synchronous unresectable liver, lung, peritoneal, and retroperitoneal metastases</a:t>
            </a:r>
          </a:p>
          <a:p>
            <a:r>
              <a:rPr lang="en-US" dirty="0"/>
              <a:t>She has a good performance status but has back and RUQ pain for which she receives opioids</a:t>
            </a:r>
          </a:p>
          <a:p>
            <a:r>
              <a:rPr lang="en-US" dirty="0"/>
              <a:t>She has no signs of bowel obstruction</a:t>
            </a:r>
          </a:p>
        </p:txBody>
      </p:sp>
    </p:spTree>
    <p:extLst>
      <p:ext uri="{BB962C8B-B14F-4D97-AF65-F5344CB8AC3E}">
        <p14:creationId xmlns:p14="http://schemas.microsoft.com/office/powerpoint/2010/main" xmlns="" val="11944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A12CDD-5327-408F-B73B-D05670CC1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HER2</a:t>
            </a:r>
          </a:p>
        </p:txBody>
      </p:sp>
    </p:spTree>
    <p:extLst>
      <p:ext uri="{BB962C8B-B14F-4D97-AF65-F5344CB8AC3E}">
        <p14:creationId xmlns:p14="http://schemas.microsoft.com/office/powerpoint/2010/main" xmlns="" val="321791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8">
            <a:extLst>
              <a:ext uri="{FF2B5EF4-FFF2-40B4-BE49-F238E27FC236}">
                <a16:creationId xmlns:a16="http://schemas.microsoft.com/office/drawing/2014/main" xmlns="" id="{7F068B75-4175-4FB1-AD27-1AE8ED42798F}"/>
              </a:ext>
            </a:extLst>
          </p:cNvPr>
          <p:cNvSpPr/>
          <p:nvPr/>
        </p:nvSpPr>
        <p:spPr>
          <a:xfrm>
            <a:off x="5738218" y="3539296"/>
            <a:ext cx="6045200" cy="1920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HER2</a:t>
            </a:r>
            <a:r>
              <a:rPr lang="en-US" i="1" dirty="0"/>
              <a:t> </a:t>
            </a:r>
            <a:r>
              <a:rPr lang="en-US" dirty="0"/>
              <a:t>Amplification in Patients With Colorectal Cancer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xmlns="" id="{2B96635B-7D04-4816-AE42-1CF19F66D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7510" y="5600114"/>
            <a:ext cx="11150560" cy="589354"/>
          </a:xfrm>
        </p:spPr>
        <p:txBody>
          <a:bodyPr/>
          <a:lstStyle/>
          <a:p>
            <a:pPr marL="11205" indent="-457200" defTabSz="914377" fontAlgn="auto">
              <a:spcBef>
                <a:spcPts val="0"/>
              </a:spcBef>
              <a:spcAft>
                <a:spcPts val="0"/>
              </a:spcAft>
              <a:tabLst>
                <a:tab pos="262785" algn="l"/>
                <a:tab pos="263345" algn="l"/>
              </a:tabLst>
            </a:pPr>
            <a:r>
              <a:rPr lang="en-US" sz="1800" spc="-4" dirty="0">
                <a:solidFill>
                  <a:prstClr val="black"/>
                </a:solidFill>
                <a:ea typeface=""/>
                <a:cs typeface="Calibri" panose="020F0502020204030204" pitchFamily="34" charset="0"/>
              </a:rPr>
              <a:t>5.3% HER2 amplification seen in HERACLES Study (screened </a:t>
            </a:r>
            <a:r>
              <a:rPr lang="en-US" sz="1800" dirty="0">
                <a:solidFill>
                  <a:prstClr val="black"/>
                </a:solidFill>
                <a:ea typeface=""/>
                <a:cs typeface="Calibri" panose="020F0502020204030204" pitchFamily="34" charset="0"/>
              </a:rPr>
              <a:t>=</a:t>
            </a:r>
            <a:r>
              <a:rPr lang="en-US" sz="1800" spc="-40" dirty="0">
                <a:solidFill>
                  <a:prstClr val="black"/>
                </a:solidFill>
                <a:ea typeface="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ea typeface=""/>
                <a:cs typeface="Calibri" panose="020F0502020204030204" pitchFamily="34" charset="0"/>
              </a:rPr>
              <a:t>836)</a:t>
            </a:r>
            <a:r>
              <a:rPr lang="en-US" sz="1800" baseline="30000" dirty="0">
                <a:solidFill>
                  <a:prstClr val="black"/>
                </a:solidFill>
                <a:ea typeface=""/>
                <a:cs typeface="Calibri" panose="020F0502020204030204" pitchFamily="34" charset="0"/>
              </a:rPr>
              <a:t>[</a:t>
            </a:r>
            <a:r>
              <a:rPr lang="en-US" sz="1800" baseline="26455" dirty="0">
                <a:solidFill>
                  <a:prstClr val="black"/>
                </a:solidFill>
                <a:ea typeface=""/>
                <a:cs typeface="Calibri" panose="020F0502020204030204" pitchFamily="34" charset="0"/>
              </a:rPr>
              <a:t>4]</a:t>
            </a:r>
          </a:p>
          <a:p>
            <a:pPr marL="11205" indent="-457200" defTabSz="914377" fontAlgn="auto">
              <a:spcBef>
                <a:spcPts val="0"/>
              </a:spcBef>
              <a:spcAft>
                <a:spcPts val="0"/>
              </a:spcAft>
              <a:tabLst>
                <a:tab pos="262785" algn="l"/>
                <a:tab pos="263345" algn="l"/>
              </a:tabLst>
            </a:pPr>
            <a:r>
              <a:rPr lang="en-US" sz="1800" spc="-4" dirty="0">
                <a:solidFill>
                  <a:prstClr val="black"/>
                </a:solidFill>
                <a:ea typeface=""/>
                <a:cs typeface="Calibri" panose="020F0502020204030204" pitchFamily="34" charset="0"/>
              </a:rPr>
              <a:t>HER2 amplification enriched in </a:t>
            </a:r>
            <a:r>
              <a:rPr lang="en-US" sz="1800" i="1" spc="-4" dirty="0">
                <a:solidFill>
                  <a:prstClr val="black"/>
                </a:solidFill>
                <a:ea typeface=""/>
                <a:cs typeface="Calibri" panose="020F0502020204030204" pitchFamily="34" charset="0"/>
              </a:rPr>
              <a:t>KRAS</a:t>
            </a:r>
            <a:r>
              <a:rPr lang="en-US" sz="1800" spc="-4" dirty="0">
                <a:solidFill>
                  <a:prstClr val="black"/>
                </a:solidFill>
                <a:ea typeface=""/>
                <a:cs typeface="Calibri" panose="020F0502020204030204" pitchFamily="34" charset="0"/>
              </a:rPr>
              <a:t>, </a:t>
            </a:r>
            <a:r>
              <a:rPr lang="en-US" sz="1800" i="1" spc="-4" dirty="0">
                <a:solidFill>
                  <a:prstClr val="black"/>
                </a:solidFill>
                <a:ea typeface=""/>
                <a:cs typeface="Calibri" panose="020F0502020204030204" pitchFamily="34" charset="0"/>
              </a:rPr>
              <a:t>NRAS</a:t>
            </a:r>
            <a:r>
              <a:rPr lang="en-US" sz="1800" spc="-4" dirty="0">
                <a:solidFill>
                  <a:prstClr val="black"/>
                </a:solidFill>
                <a:ea typeface=""/>
                <a:cs typeface="Calibri" panose="020F0502020204030204" pitchFamily="34" charset="0"/>
              </a:rPr>
              <a:t>, </a:t>
            </a:r>
            <a:r>
              <a:rPr lang="en-US" sz="1800" i="1" spc="-4" dirty="0">
                <a:solidFill>
                  <a:prstClr val="black"/>
                </a:solidFill>
                <a:ea typeface=""/>
                <a:cs typeface="Calibri" panose="020F0502020204030204" pitchFamily="34" charset="0"/>
              </a:rPr>
              <a:t>BRAF</a:t>
            </a:r>
            <a:r>
              <a:rPr lang="en-US" sz="1800" spc="-4" dirty="0">
                <a:solidFill>
                  <a:prstClr val="black"/>
                </a:solidFill>
                <a:ea typeface=""/>
                <a:cs typeface="Calibri" panose="020F0502020204030204" pitchFamily="34" charset="0"/>
              </a:rPr>
              <a:t>, and </a:t>
            </a:r>
            <a:r>
              <a:rPr lang="en-US" sz="1800" i="1" spc="-4" dirty="0">
                <a:solidFill>
                  <a:prstClr val="black"/>
                </a:solidFill>
                <a:ea typeface=""/>
                <a:cs typeface="Calibri" panose="020F0502020204030204" pitchFamily="34" charset="0"/>
              </a:rPr>
              <a:t>PIK3CA</a:t>
            </a:r>
            <a:r>
              <a:rPr lang="en-US" sz="1800" spc="-4" dirty="0">
                <a:solidFill>
                  <a:prstClr val="black"/>
                </a:solidFill>
                <a:ea typeface=""/>
                <a:cs typeface="Calibri" panose="020F0502020204030204" pitchFamily="34" charset="0"/>
              </a:rPr>
              <a:t> WT</a:t>
            </a:r>
            <a:r>
              <a:rPr lang="en-US" sz="1800" spc="-44" dirty="0">
                <a:solidFill>
                  <a:prstClr val="black"/>
                </a:solidFill>
                <a:ea typeface=""/>
                <a:cs typeface="Calibri" panose="020F0502020204030204" pitchFamily="34" charset="0"/>
              </a:rPr>
              <a:t> </a:t>
            </a:r>
            <a:r>
              <a:rPr lang="en-US" sz="1800" spc="-4" dirty="0">
                <a:solidFill>
                  <a:prstClr val="black"/>
                </a:solidFill>
                <a:ea typeface=""/>
                <a:cs typeface="Calibri" panose="020F0502020204030204" pitchFamily="34" charset="0"/>
              </a:rPr>
              <a:t>tumors</a:t>
            </a:r>
            <a:r>
              <a:rPr lang="en-US" sz="1800" spc="-4" baseline="30000" dirty="0">
                <a:solidFill>
                  <a:prstClr val="black"/>
                </a:solidFill>
                <a:ea typeface=""/>
                <a:cs typeface="Calibri" panose="020F0502020204030204" pitchFamily="34" charset="0"/>
              </a:rPr>
              <a:t>[</a:t>
            </a:r>
            <a:r>
              <a:rPr lang="en-US" sz="1800" spc="-7" baseline="26455" dirty="0">
                <a:solidFill>
                  <a:prstClr val="black"/>
                </a:solidFill>
                <a:ea typeface=""/>
                <a:cs typeface="Calibri" panose="020F0502020204030204" pitchFamily="34" charset="0"/>
              </a:rPr>
              <a:t>5,6]</a:t>
            </a:r>
            <a:endParaRPr lang="en-US" sz="1800" dirty="0"/>
          </a:p>
          <a:p>
            <a:pPr marL="11205" indent="-457200" defTabSz="914377" fontAlgn="auto">
              <a:spcBef>
                <a:spcPts val="0"/>
              </a:spcBef>
              <a:spcAft>
                <a:spcPts val="0"/>
              </a:spcAft>
              <a:tabLst>
                <a:tab pos="262785" algn="l"/>
                <a:tab pos="263345" algn="l"/>
              </a:tabLst>
            </a:pPr>
            <a:endParaRPr lang="en-US" sz="1800" spc="-4" dirty="0">
              <a:solidFill>
                <a:prstClr val="black"/>
              </a:solidFill>
              <a:ea typeface=""/>
              <a:cs typeface="Calibri" panose="020F0502020204030204" pitchFamily="34" charset="0"/>
            </a:endParaRPr>
          </a:p>
          <a:p>
            <a:pPr marL="11205">
              <a:spcBef>
                <a:spcPts val="0"/>
              </a:spcBef>
            </a:pPr>
            <a:endParaRPr lang="en-US" sz="1800" dirty="0"/>
          </a:p>
        </p:txBody>
      </p:sp>
      <p:sp>
        <p:nvSpPr>
          <p:cNvPr id="4" name="object 4"/>
          <p:cNvSpPr txBox="1"/>
          <p:nvPr/>
        </p:nvSpPr>
        <p:spPr>
          <a:xfrm>
            <a:off x="3055337" y="1187308"/>
            <a:ext cx="6070787" cy="217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12" b="0" spc="-4" dirty="0">
                <a:solidFill>
                  <a:srgbClr val="FFFFFF"/>
                </a:solidFill>
                <a:latin typeface="Microsoft Sans Serif"/>
                <a:ea typeface=""/>
                <a:cs typeface="Microsoft Sans Serif"/>
              </a:rPr>
              <a:t>HER2 overexpression and amplification is seen in </a:t>
            </a:r>
            <a:r>
              <a:rPr sz="1412" b="0" dirty="0">
                <a:solidFill>
                  <a:srgbClr val="FFFFFF"/>
                </a:solidFill>
                <a:latin typeface="Microsoft Sans Serif"/>
                <a:ea typeface=""/>
                <a:cs typeface="Microsoft Sans Serif"/>
              </a:rPr>
              <a:t>a </a:t>
            </a:r>
            <a:r>
              <a:rPr sz="1412" b="0" spc="-4" dirty="0">
                <a:solidFill>
                  <a:srgbClr val="FFFFFF"/>
                </a:solidFill>
                <a:latin typeface="Microsoft Sans Serif"/>
                <a:ea typeface=""/>
                <a:cs typeface="Microsoft Sans Serif"/>
              </a:rPr>
              <a:t>distinct subset of</a:t>
            </a:r>
            <a:r>
              <a:rPr sz="1412" b="0" spc="-9" dirty="0">
                <a:solidFill>
                  <a:srgbClr val="FFFFFF"/>
                </a:solidFill>
                <a:latin typeface="Microsoft Sans Serif"/>
                <a:ea typeface=""/>
                <a:cs typeface="Microsoft Sans Serif"/>
              </a:rPr>
              <a:t> </a:t>
            </a:r>
            <a:r>
              <a:rPr sz="1412" b="0" spc="-4" dirty="0">
                <a:solidFill>
                  <a:srgbClr val="FFFFFF"/>
                </a:solidFill>
                <a:latin typeface="Microsoft Sans Serif"/>
                <a:ea typeface=""/>
                <a:cs typeface="Microsoft Sans Serif"/>
              </a:rPr>
              <a:t>mCRC</a:t>
            </a:r>
            <a:endParaRPr sz="1412" b="0" dirty="0">
              <a:solidFill>
                <a:srgbClr val="FFFFFF"/>
              </a:solidFill>
              <a:latin typeface="Microsoft Sans Serif"/>
              <a:ea typeface=""/>
              <a:cs typeface="Microsoft Sans Serif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0095084"/>
              </p:ext>
            </p:extLst>
          </p:nvPr>
        </p:nvGraphicFramePr>
        <p:xfrm>
          <a:off x="727510" y="1381549"/>
          <a:ext cx="10778691" cy="18266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5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88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35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20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83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300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Study</a:t>
                      </a:r>
                    </a:p>
                  </a:txBody>
                  <a:tcPr marL="0" marR="0" marT="324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0" marR="0" marT="32497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Positive Rate</a:t>
                      </a:r>
                    </a:p>
                  </a:txBody>
                  <a:tcPr marL="0" marR="0" marT="32497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IHC 2+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(Borderline)</a:t>
                      </a:r>
                      <a:endParaRPr kumimoji="0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2497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IHC 3+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(Positive)</a:t>
                      </a:r>
                      <a:endParaRPr kumimoji="0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2497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IHC/</a:t>
                      </a:r>
                      <a:r>
                        <a:rPr kumimoji="0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FISH Concordance</a:t>
                      </a:r>
                    </a:p>
                  </a:txBody>
                  <a:tcPr marL="0" marR="0" marT="32497" marB="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7150" marR="243840">
                        <a:lnSpc>
                          <a:spcPct val="85000"/>
                        </a:lnSpc>
                        <a:spcBef>
                          <a:spcPts val="20"/>
                        </a:spcBef>
                      </a:pPr>
                      <a:r>
                        <a:rPr lang="en-US" sz="1400" b="0" kern="1200" spc="-5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Nathanson</a:t>
                      </a:r>
                      <a:r>
                        <a:rPr lang="en-US" sz="1400" b="0" kern="1200" spc="-5" baseline="30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[1]</a:t>
                      </a:r>
                      <a:endParaRPr sz="1400" b="0" kern="1200" spc="-5" baseline="30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22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81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spcBef>
                          <a:spcPts val="975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139</a:t>
                      </a:r>
                    </a:p>
                  </a:txBody>
                  <a:tcPr marL="0" marR="0" marT="109257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81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22250" algn="ctr">
                        <a:lnSpc>
                          <a:spcPct val="85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IHC: 5</a:t>
                      </a:r>
                      <a:r>
                        <a:rPr sz="1400" spc="-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3.6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%)</a:t>
                      </a:r>
                    </a:p>
                    <a:p>
                      <a:pPr marL="188595" algn="ctr">
                        <a:lnSpc>
                          <a:spcPct val="85000"/>
                        </a:lnSpc>
                        <a:spcBef>
                          <a:spcPts val="215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FISH: 4</a:t>
                      </a:r>
                      <a:r>
                        <a:rPr sz="1400" spc="-105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%)</a:t>
                      </a:r>
                    </a:p>
                  </a:txBody>
                  <a:tcPr marL="0" marR="0" marT="16809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81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975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109257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81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975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109257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81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975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 =</a:t>
                      </a:r>
                      <a:r>
                        <a:rPr sz="1400" spc="-11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0.85</a:t>
                      </a:r>
                      <a:endParaRPr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9257" marB="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7150">
                        <a:lnSpc>
                          <a:spcPct val="85000"/>
                        </a:lnSpc>
                        <a:spcBef>
                          <a:spcPts val="250"/>
                        </a:spcBef>
                      </a:pPr>
                      <a:r>
                        <a:rPr lang="en-US" sz="1400" b="0" kern="1200" spc="-5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Ooi</a:t>
                      </a:r>
                      <a:r>
                        <a:rPr lang="en-US" sz="1400" b="0" kern="1200" spc="-5" baseline="30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[2]</a:t>
                      </a:r>
                      <a:endParaRPr sz="1400" b="0" kern="1200" spc="-5" baseline="30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280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spcBef>
                          <a:spcPts val="1075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244</a:t>
                      </a:r>
                    </a:p>
                  </a:txBody>
                  <a:tcPr marL="0" marR="0" marT="120463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0" algn="ctr">
                        <a:lnSpc>
                          <a:spcPct val="85000"/>
                        </a:lnSpc>
                        <a:spcBef>
                          <a:spcPts val="250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IHC: 8</a:t>
                      </a:r>
                      <a:r>
                        <a:rPr sz="1400" spc="-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(3%)</a:t>
                      </a:r>
                    </a:p>
                    <a:p>
                      <a:pPr marL="188595" algn="ctr">
                        <a:lnSpc>
                          <a:spcPct val="85000"/>
                        </a:lnSpc>
                        <a:spcBef>
                          <a:spcPts val="215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FISH: 8</a:t>
                      </a:r>
                      <a:r>
                        <a:rPr sz="1400" spc="-11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(3%)</a:t>
                      </a:r>
                    </a:p>
                  </a:txBody>
                  <a:tcPr marL="0" marR="0" marT="28015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1075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120463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1075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120463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1075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120463" marB="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7150" marR="229235" algn="l" defTabSz="914400" rtl="0" eaLnBrk="1" latinLnBrk="0" hangingPunct="1">
                        <a:lnSpc>
                          <a:spcPct val="85000"/>
                        </a:lnSpc>
                        <a:spcBef>
                          <a:spcPts val="30"/>
                        </a:spcBef>
                      </a:pPr>
                      <a:r>
                        <a:rPr lang="en-US" sz="1400" b="0" kern="1200" spc="-5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Marx</a:t>
                      </a:r>
                      <a:r>
                        <a:rPr lang="en-US" sz="1400" b="0" kern="1200" spc="-5" baseline="30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[3]</a:t>
                      </a:r>
                      <a:endParaRPr sz="1400" b="0" kern="1200" spc="-5" baseline="30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33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spcBef>
                          <a:spcPts val="1075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1439</a:t>
                      </a:r>
                    </a:p>
                  </a:txBody>
                  <a:tcPr marL="0" marR="0" marT="120463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4150" algn="ctr">
                        <a:lnSpc>
                          <a:spcPct val="85000"/>
                        </a:lnSpc>
                        <a:spcBef>
                          <a:spcPts val="250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IHC: 39</a:t>
                      </a:r>
                      <a:r>
                        <a:rPr sz="1400" spc="-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(3%)</a:t>
                      </a:r>
                    </a:p>
                    <a:p>
                      <a:pPr marL="150495" algn="ctr">
                        <a:lnSpc>
                          <a:spcPct val="85000"/>
                        </a:lnSpc>
                        <a:spcBef>
                          <a:spcPts val="215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FISH: 36</a:t>
                      </a:r>
                      <a:r>
                        <a:rPr sz="1400" spc="-105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(3%)</a:t>
                      </a:r>
                    </a:p>
                  </a:txBody>
                  <a:tcPr marL="0" marR="0" marT="28015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1075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120463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1075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120463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1075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120463" marB="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7150">
                        <a:lnSpc>
                          <a:spcPct val="85000"/>
                        </a:lnSpc>
                        <a:spcBef>
                          <a:spcPts val="114"/>
                        </a:spcBef>
                      </a:pPr>
                      <a:r>
                        <a:rPr sz="14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Summary</a:t>
                      </a:r>
                      <a:r>
                        <a:rPr sz="1400" b="0" spc="-11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sz="14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28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spcBef>
                          <a:spcPts val="114"/>
                        </a:spcBef>
                      </a:pPr>
                      <a:r>
                        <a:rPr sz="1400" b="0" spc="-5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1822</a:t>
                      </a:r>
                      <a:endParaRPr sz="14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2887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sz="14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114"/>
                        </a:spcBef>
                      </a:pPr>
                      <a:r>
                        <a:rPr sz="1400" b="0" spc="-5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sz="14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2887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114"/>
                        </a:spcBef>
                      </a:pPr>
                      <a:r>
                        <a:rPr sz="1400" b="0" spc="-5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sz="14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2887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114"/>
                        </a:spcBef>
                      </a:pPr>
                      <a:r>
                        <a:rPr sz="1400" b="0" spc="-5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endParaRPr sz="14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2887" marB="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Text Box 11">
            <a:extLst>
              <a:ext uri="{FF2B5EF4-FFF2-40B4-BE49-F238E27FC236}">
                <a16:creationId xmlns:a16="http://schemas.microsoft.com/office/drawing/2014/main" xmlns="" id="{2C055586-51F7-404B-84C1-129A8D90F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201074"/>
            <a:ext cx="8010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en-US" sz="1200" b="0" dirty="0">
                <a:solidFill>
                  <a:schemeClr val="bg2"/>
                </a:solidFill>
                <a:latin typeface="Calibri" panose="020F0502020204030204" pitchFamily="34" charset="0"/>
              </a:rPr>
              <a:t>1.</a:t>
            </a:r>
            <a:r>
              <a:rPr lang="fr-FR" altLang="en-US" sz="1200" b="0" dirty="0">
                <a:solidFill>
                  <a:schemeClr val="bg2"/>
                </a:solidFill>
                <a:latin typeface="Calibri" panose="020F0502020204030204" pitchFamily="34" charset="0"/>
              </a:rPr>
              <a:t> Nathanson. Int J Cancer. 2003; 105:796. 2. Ooi. Mod Pathol. 2004;17:895 3. Marx. Human Path. 2010;41:1577.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en-US" sz="1200" b="0" dirty="0">
                <a:solidFill>
                  <a:schemeClr val="bg2"/>
                </a:solidFill>
                <a:latin typeface="Calibri" panose="020F0502020204030204" pitchFamily="34" charset="0"/>
              </a:rPr>
              <a:t>4. </a:t>
            </a:r>
            <a:r>
              <a:rPr lang="it-IT" altLang="en-US" sz="1200" b="0" dirty="0">
                <a:solidFill>
                  <a:schemeClr val="bg2"/>
                </a:solidFill>
                <a:latin typeface="Calibri" panose="020F0502020204030204" pitchFamily="34" charset="0"/>
              </a:rPr>
              <a:t>Siena. ASCO 2015. Abstr TPS774. 5. Bertotti. 2011;1:508. 6. Kuwada. 2004;109:291.</a:t>
            </a:r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xmlns="" id="{F5DD3EB6-5147-4D4C-BE26-EA89B282D8B6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xmlns="" id="{C07F7CD6-1FE6-42BF-9C93-4185EA8289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xmlns="" id="{5FD615B5-F6B8-412B-8C4C-754381FA3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  <a:hlinkClick r:id="rId5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A237ABA-BA91-40CE-8606-D2765BA53EA5}"/>
              </a:ext>
            </a:extLst>
          </p:cNvPr>
          <p:cNvSpPr txBox="1"/>
          <p:nvPr/>
        </p:nvSpPr>
        <p:spPr bwMode="auto">
          <a:xfrm>
            <a:off x="5687967" y="3621118"/>
            <a:ext cx="813043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ERBB2 4%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FFEC552-8835-4C8E-B130-2AEB779E93DD}"/>
              </a:ext>
            </a:extLst>
          </p:cNvPr>
          <p:cNvSpPr txBox="1"/>
          <p:nvPr/>
        </p:nvSpPr>
        <p:spPr bwMode="auto">
          <a:xfrm>
            <a:off x="5689569" y="3901247"/>
            <a:ext cx="811441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KRAS 41%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6F5E5C4-BE82-46CE-A872-8140F7381217}"/>
              </a:ext>
            </a:extLst>
          </p:cNvPr>
          <p:cNvSpPr txBox="1"/>
          <p:nvPr/>
        </p:nvSpPr>
        <p:spPr bwMode="auto">
          <a:xfrm>
            <a:off x="5686363" y="4181375"/>
            <a:ext cx="814647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BRAF 10%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47BD4E7-225C-4A75-98DF-2F2BBD4F21A2}"/>
              </a:ext>
            </a:extLst>
          </p:cNvPr>
          <p:cNvSpPr txBox="1"/>
          <p:nvPr/>
        </p:nvSpPr>
        <p:spPr bwMode="auto">
          <a:xfrm>
            <a:off x="5769490" y="4461503"/>
            <a:ext cx="731520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NRAS 9%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C7BFBD0-0AD0-48CB-A6F6-16C4AC989FEB}"/>
              </a:ext>
            </a:extLst>
          </p:cNvPr>
          <p:cNvSpPr txBox="1"/>
          <p:nvPr/>
        </p:nvSpPr>
        <p:spPr bwMode="auto">
          <a:xfrm>
            <a:off x="5564535" y="4741632"/>
            <a:ext cx="936475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PIK3CA 20%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39EFC21-6C96-4225-A554-D5EFC664CE9D}"/>
              </a:ext>
            </a:extLst>
          </p:cNvPr>
          <p:cNvSpPr txBox="1"/>
          <p:nvPr/>
        </p:nvSpPr>
        <p:spPr bwMode="auto">
          <a:xfrm>
            <a:off x="6579664" y="5192305"/>
            <a:ext cx="1635191" cy="2400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45720" tIns="27432" rIns="0" bIns="27432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Amplification     Mutation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615C1E6-8653-4711-A8B8-AB9FFD05C645}"/>
              </a:ext>
            </a:extLst>
          </p:cNvPr>
          <p:cNvCxnSpPr/>
          <p:nvPr/>
        </p:nvCxnSpPr>
        <p:spPr bwMode="auto">
          <a:xfrm>
            <a:off x="7523895" y="5201903"/>
            <a:ext cx="0" cy="215054"/>
          </a:xfrm>
          <a:prstGeom prst="line">
            <a:avLst/>
          </a:prstGeom>
          <a:noFill/>
          <a:ln w="28575" cap="flat" cmpd="sng" algn="ctr">
            <a:solidFill>
              <a:srgbClr val="00964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29FE6F61-3F92-A34A-8017-F5E2D9E6D1D9}"/>
              </a:ext>
            </a:extLst>
          </p:cNvPr>
          <p:cNvGrpSpPr/>
          <p:nvPr/>
        </p:nvGrpSpPr>
        <p:grpSpPr>
          <a:xfrm>
            <a:off x="670719" y="3473586"/>
            <a:ext cx="4846161" cy="2031107"/>
            <a:chOff x="609759" y="3473586"/>
            <a:chExt cx="4846161" cy="203110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36649B3-2D40-6940-B69D-2AE8CC9CFDE4}"/>
                </a:ext>
              </a:extLst>
            </p:cNvPr>
            <p:cNvSpPr/>
            <p:nvPr/>
          </p:nvSpPr>
          <p:spPr bwMode="auto">
            <a:xfrm>
              <a:off x="609759" y="3473586"/>
              <a:ext cx="4846161" cy="203110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42DEC678-72C7-8B4C-9198-548B5975F24F}"/>
                </a:ext>
              </a:extLst>
            </p:cNvPr>
            <p:cNvGrpSpPr/>
            <p:nvPr/>
          </p:nvGrpSpPr>
          <p:grpSpPr>
            <a:xfrm>
              <a:off x="952500" y="3898403"/>
              <a:ext cx="1272540" cy="1272540"/>
              <a:chOff x="1043940" y="3944984"/>
              <a:chExt cx="1272540" cy="1272540"/>
            </a:xfrm>
          </p:grpSpPr>
          <p:sp>
            <p:nvSpPr>
              <p:cNvPr id="3" name="Pie 2">
                <a:extLst>
                  <a:ext uri="{FF2B5EF4-FFF2-40B4-BE49-F238E27FC236}">
                    <a16:creationId xmlns:a16="http://schemas.microsoft.com/office/drawing/2014/main" xmlns="" id="{1240103D-B515-EB4F-9327-0261CA3A294A}"/>
                  </a:ext>
                </a:extLst>
              </p:cNvPr>
              <p:cNvSpPr/>
              <p:nvPr/>
            </p:nvSpPr>
            <p:spPr bwMode="auto">
              <a:xfrm>
                <a:off x="1043940" y="3944984"/>
                <a:ext cx="1272540" cy="1272540"/>
              </a:xfrm>
              <a:prstGeom prst="pie">
                <a:avLst>
                  <a:gd name="adj1" fmla="val 16121883"/>
                  <a:gd name="adj2" fmla="val 16699107"/>
                </a:avLst>
              </a:prstGeom>
              <a:solidFill>
                <a:schemeClr val="accent3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Pie 23">
                <a:extLst>
                  <a:ext uri="{FF2B5EF4-FFF2-40B4-BE49-F238E27FC236}">
                    <a16:creationId xmlns:a16="http://schemas.microsoft.com/office/drawing/2014/main" xmlns="" id="{D2D92794-EF9E-214F-BF23-96B7E7164261}"/>
                  </a:ext>
                </a:extLst>
              </p:cNvPr>
              <p:cNvSpPr/>
              <p:nvPr/>
            </p:nvSpPr>
            <p:spPr bwMode="auto">
              <a:xfrm>
                <a:off x="1043940" y="3944984"/>
                <a:ext cx="1272540" cy="1272540"/>
              </a:xfrm>
              <a:prstGeom prst="pie">
                <a:avLst>
                  <a:gd name="adj1" fmla="val 16678177"/>
                  <a:gd name="adj2" fmla="val 16145656"/>
                </a:avLst>
              </a:prstGeom>
              <a:solidFill>
                <a:schemeClr val="tx2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1EE8B22B-E6DF-AF49-BAD4-A232BE5DBD44}"/>
                </a:ext>
              </a:extLst>
            </p:cNvPr>
            <p:cNvGrpSpPr/>
            <p:nvPr/>
          </p:nvGrpSpPr>
          <p:grpSpPr>
            <a:xfrm>
              <a:off x="2384464" y="3898403"/>
              <a:ext cx="1272540" cy="1272540"/>
              <a:chOff x="1043940" y="3944984"/>
              <a:chExt cx="1272540" cy="1272540"/>
            </a:xfrm>
          </p:grpSpPr>
          <p:sp>
            <p:nvSpPr>
              <p:cNvPr id="26" name="Pie 25">
                <a:extLst>
                  <a:ext uri="{FF2B5EF4-FFF2-40B4-BE49-F238E27FC236}">
                    <a16:creationId xmlns:a16="http://schemas.microsoft.com/office/drawing/2014/main" xmlns="" id="{865D835B-1C16-E547-ABAD-E7F867B69BE4}"/>
                  </a:ext>
                </a:extLst>
              </p:cNvPr>
              <p:cNvSpPr/>
              <p:nvPr/>
            </p:nvSpPr>
            <p:spPr bwMode="auto">
              <a:xfrm>
                <a:off x="1043940" y="3944984"/>
                <a:ext cx="1272540" cy="1272540"/>
              </a:xfrm>
              <a:prstGeom prst="pie">
                <a:avLst>
                  <a:gd name="adj1" fmla="val 16121883"/>
                  <a:gd name="adj2" fmla="val 18942246"/>
                </a:avLst>
              </a:prstGeom>
              <a:solidFill>
                <a:schemeClr val="accent3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Pie 26">
                <a:extLst>
                  <a:ext uri="{FF2B5EF4-FFF2-40B4-BE49-F238E27FC236}">
                    <a16:creationId xmlns:a16="http://schemas.microsoft.com/office/drawing/2014/main" xmlns="" id="{1C8A59FC-43E4-174C-ACB7-0315906DEF3C}"/>
                  </a:ext>
                </a:extLst>
              </p:cNvPr>
              <p:cNvSpPr/>
              <p:nvPr/>
            </p:nvSpPr>
            <p:spPr bwMode="auto">
              <a:xfrm>
                <a:off x="1043940" y="3944984"/>
                <a:ext cx="1272540" cy="1272540"/>
              </a:xfrm>
              <a:prstGeom prst="pie">
                <a:avLst>
                  <a:gd name="adj1" fmla="val 18895710"/>
                  <a:gd name="adj2" fmla="val 16157137"/>
                </a:avLst>
              </a:prstGeom>
              <a:solidFill>
                <a:schemeClr val="tx2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44A392E0-7AEF-5642-8E3B-378F6ADA4A14}"/>
                </a:ext>
              </a:extLst>
            </p:cNvPr>
            <p:cNvGrpSpPr/>
            <p:nvPr/>
          </p:nvGrpSpPr>
          <p:grpSpPr>
            <a:xfrm>
              <a:off x="3816429" y="3898403"/>
              <a:ext cx="1272540" cy="1272540"/>
              <a:chOff x="1043940" y="3944984"/>
              <a:chExt cx="1272540" cy="1272540"/>
            </a:xfrm>
          </p:grpSpPr>
          <p:sp>
            <p:nvSpPr>
              <p:cNvPr id="29" name="Pie 28">
                <a:extLst>
                  <a:ext uri="{FF2B5EF4-FFF2-40B4-BE49-F238E27FC236}">
                    <a16:creationId xmlns:a16="http://schemas.microsoft.com/office/drawing/2014/main" xmlns="" id="{D87C5E74-28FE-E34C-BEFE-74F3488C4693}"/>
                  </a:ext>
                </a:extLst>
              </p:cNvPr>
              <p:cNvSpPr/>
              <p:nvPr/>
            </p:nvSpPr>
            <p:spPr bwMode="auto">
              <a:xfrm>
                <a:off x="1043940" y="3944984"/>
                <a:ext cx="1272540" cy="1272540"/>
              </a:xfrm>
              <a:prstGeom prst="pie">
                <a:avLst>
                  <a:gd name="adj1" fmla="val 16207704"/>
                  <a:gd name="adj2" fmla="val 2444815"/>
                </a:avLst>
              </a:prstGeom>
              <a:solidFill>
                <a:schemeClr val="accent3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Pie 29">
                <a:extLst>
                  <a:ext uri="{FF2B5EF4-FFF2-40B4-BE49-F238E27FC236}">
                    <a16:creationId xmlns:a16="http://schemas.microsoft.com/office/drawing/2014/main" xmlns="" id="{D7D94B57-2DCE-DD4D-9552-ACA743C9334A}"/>
                  </a:ext>
                </a:extLst>
              </p:cNvPr>
              <p:cNvSpPr/>
              <p:nvPr/>
            </p:nvSpPr>
            <p:spPr bwMode="auto">
              <a:xfrm>
                <a:off x="1043940" y="3944984"/>
                <a:ext cx="1272540" cy="1272540"/>
              </a:xfrm>
              <a:prstGeom prst="pie">
                <a:avLst>
                  <a:gd name="adj1" fmla="val 2452935"/>
                  <a:gd name="adj2" fmla="val 16310315"/>
                </a:avLst>
              </a:prstGeom>
              <a:solidFill>
                <a:schemeClr val="tx2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5781B84D-77EF-F24D-A148-492A4B12FB31}"/>
                </a:ext>
              </a:extLst>
            </p:cNvPr>
            <p:cNvGrpSpPr/>
            <p:nvPr/>
          </p:nvGrpSpPr>
          <p:grpSpPr>
            <a:xfrm>
              <a:off x="2300221" y="5246917"/>
              <a:ext cx="1455843" cy="197324"/>
              <a:chOff x="125940" y="5055228"/>
              <a:chExt cx="1455843" cy="237244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AB5F229F-8DE5-9041-BF9C-0DC42C9D1AF4}"/>
                  </a:ext>
                </a:extLst>
              </p:cNvPr>
              <p:cNvSpPr txBox="1"/>
              <p:nvPr/>
            </p:nvSpPr>
            <p:spPr>
              <a:xfrm>
                <a:off x="316138" y="5055228"/>
                <a:ext cx="1265645" cy="237244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t">
                <a:no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2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HER2 amplification</a:t>
                </a:r>
                <a:endParaRPr lang="en-US" sz="1200" b="0" baseline="300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xmlns="" id="{0EB26017-F767-1B42-B28A-7C2F341D2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40" y="5072712"/>
                <a:ext cx="124346" cy="124707"/>
              </a:xfrm>
              <a:prstGeom prst="rect">
                <a:avLst/>
              </a:prstGeom>
              <a:solidFill>
                <a:srgbClr val="E1471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Char char="•"/>
                  <a:defRPr/>
                </a:pPr>
                <a:endParaRPr lang="en-US" sz="1600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13E872A4-75DC-5946-87D7-4B1EE57E9B0F}"/>
                </a:ext>
              </a:extLst>
            </p:cNvPr>
            <p:cNvSpPr txBox="1"/>
            <p:nvPr/>
          </p:nvSpPr>
          <p:spPr>
            <a:xfrm>
              <a:off x="905242" y="3588131"/>
              <a:ext cx="1367055" cy="26276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Unselected (</a:t>
              </a:r>
              <a:r>
                <a:rPr lang="en-US" sz="1000" b="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n</a:t>
              </a:r>
              <a:r>
                <a:rPr lang="en-US" sz="10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 = 2349)</a:t>
              </a:r>
            </a:p>
            <a:p>
              <a:pPr algn="ctr">
                <a:lnSpc>
                  <a:spcPct val="85000"/>
                </a:lnSpc>
              </a:pPr>
              <a:r>
                <a:rPr lang="en-US" sz="10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(patients)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B074424-04E5-344D-949A-758D6143F993}"/>
                </a:ext>
              </a:extLst>
            </p:cNvPr>
            <p:cNvSpPr txBox="1"/>
            <p:nvPr/>
          </p:nvSpPr>
          <p:spPr>
            <a:xfrm>
              <a:off x="2336526" y="3588131"/>
              <a:ext cx="1367055" cy="26276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KRAS wild type (</a:t>
              </a:r>
              <a:r>
                <a:rPr lang="en-US" sz="1000" b="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n</a:t>
              </a:r>
              <a:r>
                <a:rPr lang="en-US" sz="10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 = 44)</a:t>
              </a:r>
            </a:p>
            <a:p>
              <a:pPr algn="ctr">
                <a:lnSpc>
                  <a:spcPct val="85000"/>
                </a:lnSpc>
              </a:pPr>
              <a:r>
                <a:rPr lang="en-US" sz="10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(patients)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C9461DC8-6A10-EA4A-95FC-7B36D4819A9F}"/>
                </a:ext>
              </a:extLst>
            </p:cNvPr>
            <p:cNvSpPr txBox="1"/>
            <p:nvPr/>
          </p:nvSpPr>
          <p:spPr>
            <a:xfrm>
              <a:off x="3600364" y="3588131"/>
              <a:ext cx="1638474" cy="26276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Quadruple negative (</a:t>
              </a:r>
              <a:r>
                <a:rPr lang="en-US" sz="1000" b="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n</a:t>
              </a:r>
              <a:r>
                <a:rPr lang="en-US" sz="10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 = 11)</a:t>
              </a:r>
            </a:p>
            <a:p>
              <a:pPr algn="ctr">
                <a:lnSpc>
                  <a:spcPct val="85000"/>
                </a:lnSpc>
              </a:pPr>
              <a:r>
                <a:rPr lang="en-US" sz="10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(xenopatients)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2C91F0F-519D-2A4B-8B37-C4F1B77B3F18}"/>
                </a:ext>
              </a:extLst>
            </p:cNvPr>
            <p:cNvSpPr txBox="1"/>
            <p:nvPr/>
          </p:nvSpPr>
          <p:spPr>
            <a:xfrm>
              <a:off x="969554" y="4207185"/>
              <a:ext cx="656128" cy="27584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2.7%</a:t>
              </a:r>
            </a:p>
            <a:p>
              <a:pPr algn="ctr">
                <a:lnSpc>
                  <a:spcPct val="85000"/>
                </a:lnSpc>
              </a:pPr>
              <a:r>
                <a:rPr lang="en-US" sz="10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(2.5-3.7%)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62015365-8B57-D449-84FE-8D2C511962D5}"/>
                </a:ext>
              </a:extLst>
            </p:cNvPr>
            <p:cNvSpPr txBox="1"/>
            <p:nvPr/>
          </p:nvSpPr>
          <p:spPr>
            <a:xfrm>
              <a:off x="2390973" y="4207185"/>
              <a:ext cx="656128" cy="27584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13.6%</a:t>
              </a:r>
            </a:p>
            <a:p>
              <a:pPr algn="ctr">
                <a:lnSpc>
                  <a:spcPct val="85000"/>
                </a:lnSpc>
              </a:pPr>
              <a:r>
                <a:rPr lang="en-US" sz="10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(</a:t>
              </a:r>
              <a:r>
                <a:rPr lang="en-US" sz="1000" b="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 </a:t>
              </a:r>
              <a:r>
                <a:rPr lang="en-US" sz="10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&lt; .01%)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BC7A4C42-7D2E-2F47-8FDE-4F6781A8C868}"/>
                </a:ext>
              </a:extLst>
            </p:cNvPr>
            <p:cNvSpPr txBox="1"/>
            <p:nvPr/>
          </p:nvSpPr>
          <p:spPr>
            <a:xfrm>
              <a:off x="3847753" y="4207185"/>
              <a:ext cx="656128" cy="27584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36.4%</a:t>
              </a:r>
            </a:p>
            <a:p>
              <a:pPr algn="ctr">
                <a:lnSpc>
                  <a:spcPct val="85000"/>
                </a:lnSpc>
              </a:pPr>
              <a:r>
                <a:rPr lang="en-US" sz="10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(</a:t>
              </a:r>
              <a:r>
                <a:rPr lang="en-US" sz="1000" b="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 </a:t>
              </a:r>
              <a:r>
                <a:rPr lang="en-US" sz="10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&lt; .001)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7A503AD-8F1B-4C1E-BBC3-E7B5A9CC98BA}"/>
              </a:ext>
            </a:extLst>
          </p:cNvPr>
          <p:cNvSpPr/>
          <p:nvPr/>
        </p:nvSpPr>
        <p:spPr bwMode="auto">
          <a:xfrm>
            <a:off x="5619947" y="3473586"/>
            <a:ext cx="6309360" cy="203110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2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HER2 Amplification in Colorectal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Resistance marker for EGFR antibodies</a:t>
            </a:r>
          </a:p>
          <a:p>
            <a:r>
              <a:rPr lang="en-US" dirty="0"/>
              <a:t>Defines patients who are candidates for HER2-targeted therapy</a:t>
            </a: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xmlns="" id="{E50E6DDE-FFD0-4AE5-A5AC-03D2C24471D0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xmlns="" id="{C9521856-8D4D-4964-B662-5CCD0D4D1B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B1CFD5BF-BB68-491A-BA89-BE2A3F1D6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6568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HERACLES: Trastuzumab + Lapatinib for Patients With Treatment Refractory </a:t>
            </a:r>
            <a:r>
              <a:rPr lang="en-US" altLang="en-US" i="1" dirty="0"/>
              <a:t>KRAS</a:t>
            </a:r>
            <a:r>
              <a:rPr lang="en-US" altLang="en-US" dirty="0"/>
              <a:t> WT/HER2+ mCRC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821917C-FD19-4138-A70C-E89DD3915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609585">
              <a:spcAft>
                <a:spcPts val="133"/>
              </a:spcAft>
              <a:defRPr/>
            </a:pPr>
            <a:r>
              <a:rPr lang="en-US" altLang="en-US" sz="2400" dirty="0">
                <a:solidFill>
                  <a:prstClr val="black"/>
                </a:solidFill>
                <a:cs typeface="Calibri" panose="020F0502020204030204" pitchFamily="34" charset="0"/>
              </a:rPr>
              <a:t>Multicenter, open-label phase II study</a:t>
            </a:r>
          </a:p>
          <a:p>
            <a:pPr defTabSz="609585">
              <a:spcAft>
                <a:spcPts val="133"/>
              </a:spcAft>
              <a:defRPr/>
            </a:pPr>
            <a:endParaRPr lang="en-US" altLang="en-US" sz="2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defTabSz="609585">
              <a:spcAft>
                <a:spcPts val="133"/>
              </a:spcAft>
              <a:defRPr/>
            </a:pPr>
            <a:endParaRPr lang="en-US" altLang="en-US" sz="2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defTabSz="609585">
              <a:spcAft>
                <a:spcPts val="133"/>
              </a:spcAft>
              <a:defRPr/>
            </a:pPr>
            <a:endParaRPr lang="en-US" altLang="en-US" sz="2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defTabSz="609585">
              <a:spcAft>
                <a:spcPts val="133"/>
              </a:spcAft>
              <a:defRPr/>
            </a:pPr>
            <a:endParaRPr lang="en-US" altLang="en-US" sz="2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0" indent="0" defTabSz="609585">
              <a:spcAft>
                <a:spcPts val="133"/>
              </a:spcAft>
              <a:buNone/>
              <a:defRPr/>
            </a:pPr>
            <a:endParaRPr lang="en-US" altLang="en-US" sz="2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defTabSz="609585">
              <a:spcAft>
                <a:spcPts val="133"/>
              </a:spcAft>
              <a:defRPr/>
            </a:pPr>
            <a:r>
              <a:rPr lang="en-US" altLang="en-US" sz="2400" dirty="0">
                <a:solidFill>
                  <a:prstClr val="black"/>
                </a:solidFill>
                <a:cs typeface="Calibri" panose="020F0502020204030204" pitchFamily="34" charset="0"/>
              </a:rPr>
              <a:t>Primary endpoint: ORR (RECIST 1.1 by BICR)</a:t>
            </a:r>
          </a:p>
          <a:p>
            <a:pPr defTabSz="609585">
              <a:spcAft>
                <a:spcPts val="133"/>
              </a:spcAft>
              <a:defRPr/>
            </a:pPr>
            <a:r>
              <a:rPr lang="en-US" altLang="en-US" sz="2400" dirty="0">
                <a:solidFill>
                  <a:prstClr val="black"/>
                </a:solidFill>
                <a:cs typeface="Calibri" panose="020F0502020204030204" pitchFamily="34" charset="0"/>
              </a:rPr>
              <a:t>Secondary endpoints: TTP, safety</a:t>
            </a:r>
          </a:p>
          <a:p>
            <a:pPr defTabSz="609585">
              <a:spcAft>
                <a:spcPts val="133"/>
              </a:spcAft>
              <a:defRPr/>
            </a:pPr>
            <a:r>
              <a:rPr lang="en-US" altLang="en-US" sz="2400" dirty="0">
                <a:solidFill>
                  <a:prstClr val="black"/>
                </a:solidFill>
                <a:cs typeface="Calibri" panose="020F0502020204030204" pitchFamily="34" charset="0"/>
              </a:rPr>
              <a:t>Translational: HER2 ctDNA in plasma, HER2 ectodomain in serum, NGS in tissue and plasma in de novo resistant patients and upon PD</a:t>
            </a:r>
          </a:p>
          <a:p>
            <a:endParaRPr lang="en-US" dirty="0"/>
          </a:p>
        </p:txBody>
      </p:sp>
      <p:sp>
        <p:nvSpPr>
          <p:cNvPr id="119823" name="TextBox 2"/>
          <p:cNvSpPr txBox="1">
            <a:spLocks noChangeArrowheads="1"/>
          </p:cNvSpPr>
          <p:nvPr/>
        </p:nvSpPr>
        <p:spPr bwMode="auto">
          <a:xfrm>
            <a:off x="6183713" y="3974967"/>
            <a:ext cx="3444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377" eaLnBrk="1" hangingPunct="1"/>
            <a:r>
              <a:rPr lang="en-US" altLang="en-US" sz="1600" dirty="0">
                <a:solidFill>
                  <a:prstClr val="white"/>
                </a:solidFill>
                <a:cs typeface="Arial" charset="0"/>
              </a:rPr>
              <a:t>(Enrolled n=24; evaluable n=23)</a:t>
            </a:r>
          </a:p>
        </p:txBody>
      </p:sp>
      <p:sp>
        <p:nvSpPr>
          <p:cNvPr id="19" name="Text Box 45">
            <a:extLst>
              <a:ext uri="{FF2B5EF4-FFF2-40B4-BE49-F238E27FC236}">
                <a16:creationId xmlns:a16="http://schemas.microsoft.com/office/drawing/2014/main" xmlns="" id="{304012AA-FC19-4A0F-BFA4-F66C80449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740" y="2260896"/>
            <a:ext cx="446508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with HER2+, </a:t>
            </a:r>
            <a:r>
              <a:rPr lang="en-GB" altLang="en-US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KRAS</a:t>
            </a:r>
            <a:r>
              <a:rPr lang="en-GB" alt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exon 2 WT metastatic CRC not amenable to surgery; </a:t>
            </a:r>
          </a:p>
          <a:p>
            <a:pPr algn="ctr"/>
            <a:r>
              <a:rPr lang="en-GB" alt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 on prior treatment with </a:t>
            </a:r>
            <a:r>
              <a:rPr lang="en-US" alt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fluoropyrimidines, irinotecan, oxaliplatin, cetuximab, or panitumumab*; ECOG PS 0/1; </a:t>
            </a:r>
          </a:p>
          <a:p>
            <a:pPr algn="ctr"/>
            <a:r>
              <a:rPr lang="en-US" alt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CNS metastases</a:t>
            </a:r>
            <a:r>
              <a:rPr lang="en-GB" alt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GB" alt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 = 27)</a:t>
            </a:r>
            <a:endParaRPr lang="en-US" altLang="en-US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49">
            <a:extLst>
              <a:ext uri="{FF2B5EF4-FFF2-40B4-BE49-F238E27FC236}">
                <a16:creationId xmlns:a16="http://schemas.microsoft.com/office/drawing/2014/main" xmlns="" id="{524023E5-6BCC-4270-B10A-87C71A2EE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881" y="2339665"/>
            <a:ext cx="2982913" cy="1263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Trastuzumab* </a:t>
            </a:r>
            <a:r>
              <a:rPr lang="en-US" alt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2 mg QW</a:t>
            </a:r>
          </a:p>
          <a:p>
            <a:pPr algn="ctr"/>
            <a:r>
              <a:rPr lang="en-US" alt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algn="ctr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Lapatinib</a:t>
            </a:r>
            <a:r>
              <a:rPr lang="en-US" alt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1000 mg QD</a:t>
            </a:r>
          </a:p>
          <a:p>
            <a:pPr algn="ctr"/>
            <a:r>
              <a:rPr lang="en-US" alt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(n = 1420) </a:t>
            </a:r>
          </a:p>
        </p:txBody>
      </p:sp>
      <p:sp>
        <p:nvSpPr>
          <p:cNvPr id="22" name="Text Box 30">
            <a:extLst>
              <a:ext uri="{FF2B5EF4-FFF2-40B4-BE49-F238E27FC236}">
                <a16:creationId xmlns:a16="http://schemas.microsoft.com/office/drawing/2014/main" xmlns="" id="{86809B2C-E9C3-483F-83CC-54E0053B8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6187" y="3568424"/>
            <a:ext cx="321020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*Loading dose 4 mg/kg IV</a:t>
            </a:r>
            <a:endParaRPr lang="en-US" altLang="en-US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Line 52">
            <a:extLst>
              <a:ext uri="{FF2B5EF4-FFF2-40B4-BE49-F238E27FC236}">
                <a16:creationId xmlns:a16="http://schemas.microsoft.com/office/drawing/2014/main" xmlns="" id="{FAA29160-49F8-4A18-9784-5A5AABB6A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9616394" y="2951527"/>
            <a:ext cx="4794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45">
            <a:extLst>
              <a:ext uri="{FF2B5EF4-FFF2-40B4-BE49-F238E27FC236}">
                <a16:creationId xmlns:a16="http://schemas.microsoft.com/office/drawing/2014/main" xmlns="" id="{389FCC0A-4C7C-4054-AF0C-E0C242ECC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2981" y="2638451"/>
            <a:ext cx="1835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Progressive disease</a:t>
            </a:r>
            <a:endParaRPr lang="en-US" altLang="en-US" sz="18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52">
            <a:extLst>
              <a:ext uri="{FF2B5EF4-FFF2-40B4-BE49-F238E27FC236}">
                <a16:creationId xmlns:a16="http://schemas.microsoft.com/office/drawing/2014/main" xmlns="" id="{3EC8EF3C-C787-44D2-A14B-AE0B80F5CC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4288" y="2951527"/>
            <a:ext cx="4794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xmlns="" id="{53E64518-0D69-44F3-A1AE-F1FCA4BD9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rPr>
              <a:t>Sartore-Bianchi. Lancet Oncol. 2016;17:738.</a:t>
            </a:r>
            <a:endParaRPr lang="it-IT" altLang="en-US" sz="1200" b="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grpSp>
        <p:nvGrpSpPr>
          <p:cNvPr id="28" name="Group 7">
            <a:extLst>
              <a:ext uri="{FF2B5EF4-FFF2-40B4-BE49-F238E27FC236}">
                <a16:creationId xmlns:a16="http://schemas.microsoft.com/office/drawing/2014/main" xmlns="" id="{B4FE50F6-30F7-48FB-B553-B20A5E8442CC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29" name="Picture 9">
              <a:extLst>
                <a:ext uri="{FF2B5EF4-FFF2-40B4-BE49-F238E27FC236}">
                  <a16:creationId xmlns:a16="http://schemas.microsoft.com/office/drawing/2014/main" xmlns="" id="{4B9D37F0-5BC3-4846-8F95-A25A51B070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xmlns="" id="{7F6BF81F-19E6-4BA5-B385-56AB24875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  <a:hlinkClick r:id="rId4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6895347-B3D8-4B87-8810-A9A568403291}"/>
              </a:ext>
            </a:extLst>
          </p:cNvPr>
          <p:cNvSpPr/>
          <p:nvPr/>
        </p:nvSpPr>
        <p:spPr>
          <a:xfrm>
            <a:off x="414339" y="603998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400" b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*Bevacizumab, aflibercept or regorafenib allowed but not mandatory</a:t>
            </a:r>
            <a:endParaRPr lang="en-US" sz="1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7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Trastuzumab + Lapatinib in </a:t>
            </a:r>
            <a:r>
              <a:rPr lang="en-US" altLang="en-US" i="1" dirty="0"/>
              <a:t>KRAS</a:t>
            </a:r>
            <a:r>
              <a:rPr lang="en-US" altLang="en-US" dirty="0"/>
              <a:t> WT/HER2+ mCRC (HERACLES): Response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D7A29BE-2674-4F73-9423-E7DC176D5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endpoint met in advance with 8/27 objective responses (as per protocol, 6/27 needed to declare the study positive)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5744380"/>
              </p:ext>
            </p:extLst>
          </p:nvPr>
        </p:nvGraphicFramePr>
        <p:xfrm>
          <a:off x="2147740" y="2807310"/>
          <a:ext cx="6364531" cy="32004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4996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2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2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Best Response</a:t>
                      </a:r>
                    </a:p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(RECIST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1:1 BICR)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</a:t>
                      </a:r>
                    </a:p>
                  </a:txBody>
                  <a:tcPr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Responses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(PR + CR)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3495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</a:p>
                  </a:txBody>
                  <a:tcPr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3495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</a:t>
                      </a:r>
                    </a:p>
                  </a:txBody>
                  <a:tcPr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Stable disease ≥ 4 mos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Stable disease &lt; 4 mos</a:t>
                      </a:r>
                    </a:p>
                  </a:txBody>
                  <a:tcPr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Progressive disease</a:t>
                      </a:r>
                    </a:p>
                  </a:txBody>
                  <a:tcPr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063750" indent="0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Right Brace 2"/>
          <p:cNvSpPr/>
          <p:nvPr/>
        </p:nvSpPr>
        <p:spPr bwMode="gray">
          <a:xfrm>
            <a:off x="8819216" y="3429000"/>
            <a:ext cx="356839" cy="1431236"/>
          </a:xfrm>
          <a:prstGeom prst="rightBrace">
            <a:avLst/>
          </a:prstGeom>
          <a:noFill/>
          <a:ln w="38100">
            <a:solidFill>
              <a:schemeClr val="bg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tlCol="0" anchor="ctr"/>
          <a:lstStyle/>
          <a:p>
            <a:pPr algn="ctr" defTabSz="914377" eaLnBrk="1" hangingPunct="1"/>
            <a:endParaRPr lang="en-US" sz="2800" dirty="0">
              <a:solidFill>
                <a:prstClr val="black"/>
              </a:solidFill>
              <a:latin typeface="Arial" charset="0"/>
              <a:ea typeface="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03214" y="3667564"/>
            <a:ext cx="1025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eaLnBrk="1" hangingPunct="1"/>
            <a:r>
              <a:rPr lang="en-US" sz="2800" dirty="0">
                <a:solidFill>
                  <a:prstClr val="black"/>
                </a:solidFill>
                <a:latin typeface="Arial" charset="0"/>
                <a:ea typeface=""/>
                <a:cs typeface="Arial" charset="0"/>
              </a:rPr>
              <a:t>59% DCR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xmlns="" id="{F5524A08-C821-49BC-AECB-34FC15479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rPr>
              <a:t>Sartore-Bianchi. Lancet Oncol. 2016;17:738.</a:t>
            </a:r>
            <a:endParaRPr lang="it-IT" altLang="en-US" sz="1200" b="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xmlns="" id="{88F32D20-B556-4BD4-9C28-61501D2918E4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xmlns="" id="{2DDCF02F-A5AC-4428-BD83-4EE3B2EF02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xmlns="" id="{AC22C76F-3C5D-450E-9095-49B208F70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  <a:hlinkClick r:id="rId4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160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3703321" y="3027047"/>
            <a:ext cx="5105400" cy="1103313"/>
          </a:xfrm>
        </p:spPr>
        <p:txBody>
          <a:bodyPr/>
          <a:lstStyle/>
          <a:p>
            <a:pPr algn="ctr"/>
            <a:r>
              <a:rPr lang="en-US" sz="4400" i="1" u="sng" dirty="0" smtClean="0"/>
              <a:t>Thanks for listening</a:t>
            </a:r>
            <a:endParaRPr lang="ar-SY" sz="4400" i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2788920" y="2255520"/>
            <a:ext cx="8088630" cy="1158240"/>
          </a:xfrm>
        </p:spPr>
        <p:txBody>
          <a:bodyPr/>
          <a:lstStyle/>
          <a:p>
            <a:endParaRPr lang="en-US" sz="3600" dirty="0" smtClean="0"/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            </a:t>
            </a:r>
            <a:r>
              <a:rPr lang="en-US" sz="4800" b="1" dirty="0" smtClean="0"/>
              <a:t> </a:t>
            </a:r>
            <a:endParaRPr lang="ar-SY" sz="4800" b="1" dirty="0"/>
          </a:p>
        </p:txBody>
      </p:sp>
    </p:spTree>
    <p:extLst>
      <p:ext uri="{BB962C8B-B14F-4D97-AF65-F5344CB8AC3E}">
        <p14:creationId xmlns:p14="http://schemas.microsoft.com/office/powerpoint/2010/main" xmlns="" val="271544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E06627-B983-4609-AED9-15F9E3E9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Influences Treatment Choices in mCRC?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xmlns="" id="{282D980C-3620-4C36-92D9-EE8417FE07FA}"/>
              </a:ext>
            </a:extLst>
          </p:cNvPr>
          <p:cNvGrpSpPr/>
          <p:nvPr/>
        </p:nvGrpSpPr>
        <p:grpSpPr>
          <a:xfrm>
            <a:off x="8799311" y="3504834"/>
            <a:ext cx="2874592" cy="1471197"/>
            <a:chOff x="8801149" y="3492629"/>
            <a:chExt cx="2874592" cy="1471198"/>
          </a:xfrm>
        </p:grpSpPr>
        <p:sp>
          <p:nvSpPr>
            <p:cNvPr id="170" name="Rounded Rectangle 3">
              <a:extLst>
                <a:ext uri="{FF2B5EF4-FFF2-40B4-BE49-F238E27FC236}">
                  <a16:creationId xmlns:a16="http://schemas.microsoft.com/office/drawing/2014/main" xmlns="" id="{3DDED45F-8801-4CEC-9759-D7ECF5565794}"/>
                </a:ext>
              </a:extLst>
            </p:cNvPr>
            <p:cNvSpPr/>
            <p:nvPr/>
          </p:nvSpPr>
          <p:spPr bwMode="auto">
            <a:xfrm>
              <a:off x="8801149" y="4394329"/>
              <a:ext cx="1296000" cy="569498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03366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 lIns="72000" tIns="72000" rIns="72000" bIns="72000" rtlCol="0" anchor="ctr">
              <a:spAutoFit/>
            </a:bodyPr>
            <a:lstStyle/>
            <a:p>
              <a:pPr marL="0" marR="0" lvl="0" indent="0" algn="ctr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Quality </a:t>
              </a:r>
              <a:br>
                <a:rPr kumimoji="0" lang="en-US" sz="1200" b="0" i="0" u="none" strike="noStrike" kern="0" cap="none" spc="0" normalizeH="0" baseline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200" b="0" i="0" u="none" strike="noStrike" kern="0" cap="none" spc="0" normalizeH="0" baseline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of life</a:t>
              </a:r>
            </a:p>
          </p:txBody>
        </p:sp>
        <p:sp>
          <p:nvSpPr>
            <p:cNvPr id="171" name="Rounded Rectangle 4">
              <a:extLst>
                <a:ext uri="{FF2B5EF4-FFF2-40B4-BE49-F238E27FC236}">
                  <a16:creationId xmlns:a16="http://schemas.microsoft.com/office/drawing/2014/main" xmlns="" id="{F6FCF5A7-0317-4B02-9F28-78DA259FB93B}"/>
                </a:ext>
              </a:extLst>
            </p:cNvPr>
            <p:cNvSpPr/>
            <p:nvPr/>
          </p:nvSpPr>
          <p:spPr bwMode="auto">
            <a:xfrm>
              <a:off x="9582246" y="3492629"/>
              <a:ext cx="1296000" cy="773810"/>
            </a:xfrm>
            <a:prstGeom prst="roundRect">
              <a:avLst/>
            </a:prstGeom>
            <a:solidFill>
              <a:srgbClr val="003366"/>
            </a:solidFill>
            <a:ln w="12700" cap="flat" cmpd="sng" algn="ctr">
              <a:noFill/>
              <a:prstDash val="solid"/>
              <a:miter lim="800000"/>
              <a:headEnd/>
              <a:tailEnd/>
            </a:ln>
            <a:effectLst/>
          </p:spPr>
          <p:txBody>
            <a:bodyPr wrap="square" lIns="72000" tIns="72000" rIns="72000" bIns="72000" rtlCol="0" anchor="ctr">
              <a:spAutoFit/>
            </a:bodyPr>
            <a:lstStyle/>
            <a:p>
              <a:pPr marL="0" marR="0" lvl="0" indent="0" algn="ctr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Patient preference</a:t>
              </a:r>
            </a:p>
          </p:txBody>
        </p:sp>
        <p:sp>
          <p:nvSpPr>
            <p:cNvPr id="172" name="Rounded Rectangle 5">
              <a:extLst>
                <a:ext uri="{FF2B5EF4-FFF2-40B4-BE49-F238E27FC236}">
                  <a16:creationId xmlns:a16="http://schemas.microsoft.com/office/drawing/2014/main" xmlns="" id="{32892DE9-3A29-49D6-A5FA-67D19FC766A1}"/>
                </a:ext>
              </a:extLst>
            </p:cNvPr>
            <p:cNvSpPr/>
            <p:nvPr/>
          </p:nvSpPr>
          <p:spPr bwMode="auto">
            <a:xfrm>
              <a:off x="10379741" y="4394329"/>
              <a:ext cx="1296000" cy="569498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03366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 lIns="72000" tIns="72000" rIns="72000" bIns="72000" rtlCol="0" anchor="ctr">
              <a:spAutoFit/>
            </a:bodyPr>
            <a:lstStyle/>
            <a:p>
              <a:pPr marL="0" marR="0" lvl="0" indent="0" algn="ctr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Toxicity </a:t>
              </a:r>
              <a:br>
                <a:rPr kumimoji="0" lang="en-US" sz="1200" b="0" i="0" u="none" strike="noStrike" kern="0" cap="none" spc="0" normalizeH="0" baseline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200" b="0" i="0" u="none" strike="noStrike" kern="0" cap="none" spc="0" normalizeH="0" baseline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profile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xmlns="" id="{AD7F4C2A-649B-4A50-BC5B-F62DF0CBBEB3}"/>
              </a:ext>
            </a:extLst>
          </p:cNvPr>
          <p:cNvGrpSpPr/>
          <p:nvPr/>
        </p:nvGrpSpPr>
        <p:grpSpPr>
          <a:xfrm>
            <a:off x="550663" y="3586481"/>
            <a:ext cx="2778167" cy="1915781"/>
            <a:chOff x="552501" y="3574273"/>
            <a:chExt cx="2778167" cy="1915780"/>
          </a:xfrm>
        </p:grpSpPr>
        <p:sp>
          <p:nvSpPr>
            <p:cNvPr id="174" name="Rounded Rectangle 7">
              <a:extLst>
                <a:ext uri="{FF2B5EF4-FFF2-40B4-BE49-F238E27FC236}">
                  <a16:creationId xmlns:a16="http://schemas.microsoft.com/office/drawing/2014/main" xmlns="" id="{347D126C-4A5D-4861-B216-697EE1CB8EB7}"/>
                </a:ext>
              </a:extLst>
            </p:cNvPr>
            <p:cNvSpPr/>
            <p:nvPr/>
          </p:nvSpPr>
          <p:spPr bwMode="auto">
            <a:xfrm>
              <a:off x="552501" y="4494903"/>
              <a:ext cx="1296000" cy="365186"/>
            </a:xfrm>
            <a:prstGeom prst="roundRect">
              <a:avLst/>
            </a:prstGeom>
            <a:solidFill>
              <a:sysClr val="window" lastClr="FFFFFF">
                <a:alpha val="80000"/>
              </a:sysClr>
            </a:solidFill>
            <a:ln w="38100" cap="flat" cmpd="sng" algn="ctr">
              <a:solidFill>
                <a:srgbClr val="003366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 lIns="72000" tIns="72000" rIns="72000" bIns="72000" rtlCol="0" anchor="ctr">
              <a:spAutoFit/>
            </a:bodyPr>
            <a:lstStyle/>
            <a:p>
              <a:pPr marL="0" marR="0" lvl="0" indent="0" algn="ctr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Tumor burden</a:t>
              </a:r>
            </a:p>
          </p:txBody>
        </p:sp>
        <p:sp>
          <p:nvSpPr>
            <p:cNvPr id="175" name="Rounded Rectangle 8">
              <a:extLst>
                <a:ext uri="{FF2B5EF4-FFF2-40B4-BE49-F238E27FC236}">
                  <a16:creationId xmlns:a16="http://schemas.microsoft.com/office/drawing/2014/main" xmlns="" id="{F4FCED0D-BFB3-47D2-AEE0-5068DBE9906A}"/>
                </a:ext>
              </a:extLst>
            </p:cNvPr>
            <p:cNvSpPr/>
            <p:nvPr/>
          </p:nvSpPr>
          <p:spPr bwMode="auto">
            <a:xfrm>
              <a:off x="2034668" y="4489225"/>
              <a:ext cx="1296000" cy="365186"/>
            </a:xfrm>
            <a:prstGeom prst="roundRect">
              <a:avLst/>
            </a:prstGeom>
            <a:solidFill>
              <a:sysClr val="window" lastClr="FFFFFF">
                <a:alpha val="80000"/>
              </a:sysClr>
            </a:solidFill>
            <a:ln w="38100" cap="flat" cmpd="sng" algn="ctr">
              <a:solidFill>
                <a:srgbClr val="003366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 lIns="72000" tIns="72000" rIns="72000" bIns="72000" rtlCol="0" anchor="ctr">
              <a:spAutoFit/>
            </a:bodyPr>
            <a:lstStyle/>
            <a:p>
              <a:pPr marL="0" marR="0" lvl="0" indent="0" algn="ctr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Resectability</a:t>
              </a:r>
            </a:p>
          </p:txBody>
        </p:sp>
        <p:sp>
          <p:nvSpPr>
            <p:cNvPr id="176" name="Rounded Rectangle 9">
              <a:extLst>
                <a:ext uri="{FF2B5EF4-FFF2-40B4-BE49-F238E27FC236}">
                  <a16:creationId xmlns:a16="http://schemas.microsoft.com/office/drawing/2014/main" xmlns="" id="{884D02C8-193B-4854-8745-0E55666DDFB6}"/>
                </a:ext>
              </a:extLst>
            </p:cNvPr>
            <p:cNvSpPr/>
            <p:nvPr/>
          </p:nvSpPr>
          <p:spPr bwMode="auto">
            <a:xfrm>
              <a:off x="1296197" y="5124867"/>
              <a:ext cx="1296000" cy="365186"/>
            </a:xfrm>
            <a:prstGeom prst="roundRect">
              <a:avLst/>
            </a:prstGeom>
            <a:solidFill>
              <a:sysClr val="window" lastClr="FFFFFF">
                <a:alpha val="80000"/>
              </a:sys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 lIns="72000" tIns="72000" rIns="72000" bIns="72000" rtlCol="0" anchor="ctr">
              <a:spAutoFit/>
            </a:bodyPr>
            <a:lstStyle/>
            <a:p>
              <a:pPr marL="0" marR="0" lvl="0" indent="0" algn="ctr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Tumor location</a:t>
              </a:r>
            </a:p>
          </p:txBody>
        </p:sp>
        <p:sp>
          <p:nvSpPr>
            <p:cNvPr id="177" name="Rounded Rectangle 10">
              <a:extLst>
                <a:ext uri="{FF2B5EF4-FFF2-40B4-BE49-F238E27FC236}">
                  <a16:creationId xmlns:a16="http://schemas.microsoft.com/office/drawing/2014/main" xmlns="" id="{D77D632E-ECCC-4053-95FB-514580225662}"/>
                </a:ext>
              </a:extLst>
            </p:cNvPr>
            <p:cNvSpPr/>
            <p:nvPr/>
          </p:nvSpPr>
          <p:spPr bwMode="auto">
            <a:xfrm>
              <a:off x="1043676" y="3574273"/>
              <a:ext cx="1832046" cy="773809"/>
            </a:xfrm>
            <a:prstGeom prst="roundRect">
              <a:avLst/>
            </a:prstGeom>
            <a:solidFill>
              <a:srgbClr val="003366"/>
            </a:solidFill>
            <a:ln w="12700" cap="flat" cmpd="sng" algn="ctr">
              <a:noFill/>
              <a:prstDash val="solid"/>
              <a:miter lim="800000"/>
              <a:headEnd/>
              <a:tailEnd/>
            </a:ln>
            <a:effectLst/>
          </p:spPr>
          <p:txBody>
            <a:bodyPr wrap="square" lIns="72000" tIns="72000" rIns="72000" bIns="72000" rtlCol="0" anchor="ctr">
              <a:spAutoFit/>
            </a:bodyPr>
            <a:lstStyle/>
            <a:p>
              <a:pPr marL="0" marR="0" lvl="0" indent="0" algn="ctr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Tumor characteristics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xmlns="" id="{0137CC8B-704A-4640-9AE6-2D4E3AB5FC75}"/>
              </a:ext>
            </a:extLst>
          </p:cNvPr>
          <p:cNvGrpSpPr/>
          <p:nvPr/>
        </p:nvGrpSpPr>
        <p:grpSpPr>
          <a:xfrm>
            <a:off x="550663" y="1227694"/>
            <a:ext cx="2783391" cy="2087613"/>
            <a:chOff x="552501" y="1215487"/>
            <a:chExt cx="2783391" cy="2087613"/>
          </a:xfrm>
        </p:grpSpPr>
        <p:sp>
          <p:nvSpPr>
            <p:cNvPr id="179" name="Rounded Rectangle 12">
              <a:extLst>
                <a:ext uri="{FF2B5EF4-FFF2-40B4-BE49-F238E27FC236}">
                  <a16:creationId xmlns:a16="http://schemas.microsoft.com/office/drawing/2014/main" xmlns="" id="{0609FBD1-458C-4623-9F82-518E90E32721}"/>
                </a:ext>
              </a:extLst>
            </p:cNvPr>
            <p:cNvSpPr/>
            <p:nvPr/>
          </p:nvSpPr>
          <p:spPr bwMode="auto">
            <a:xfrm>
              <a:off x="1094804" y="1215487"/>
              <a:ext cx="1640696" cy="773809"/>
            </a:xfrm>
            <a:prstGeom prst="roundRect">
              <a:avLst/>
            </a:prstGeom>
            <a:solidFill>
              <a:srgbClr val="003366"/>
            </a:solidFill>
            <a:ln w="12700" cap="flat" cmpd="sng" algn="ctr">
              <a:noFill/>
              <a:prstDash val="solid"/>
              <a:miter lim="800000"/>
              <a:headEnd/>
              <a:tailEnd/>
            </a:ln>
            <a:effectLst/>
          </p:spPr>
          <p:txBody>
            <a:bodyPr wrap="square" lIns="72000" tIns="72000" rIns="72000" bIns="72000" rtlCol="0" anchor="ctr">
              <a:spAutoFit/>
            </a:bodyPr>
            <a:lstStyle/>
            <a:p>
              <a:pPr marL="0" marR="0" lvl="0" indent="0" algn="ctr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Patient characteristics</a:t>
              </a:r>
            </a:p>
          </p:txBody>
        </p:sp>
        <p:sp>
          <p:nvSpPr>
            <p:cNvPr id="180" name="Rounded Rectangle 13">
              <a:extLst>
                <a:ext uri="{FF2B5EF4-FFF2-40B4-BE49-F238E27FC236}">
                  <a16:creationId xmlns:a16="http://schemas.microsoft.com/office/drawing/2014/main" xmlns="" id="{73D92001-F7AA-4CC3-BCAF-64E8A2EE9F59}"/>
                </a:ext>
              </a:extLst>
            </p:cNvPr>
            <p:cNvSpPr/>
            <p:nvPr/>
          </p:nvSpPr>
          <p:spPr bwMode="auto">
            <a:xfrm>
              <a:off x="552501" y="2835054"/>
              <a:ext cx="1296000" cy="365186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03366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 lIns="72000" tIns="72000" rIns="72000" bIns="72000" rtlCol="0" anchor="ctr">
              <a:spAutoFit/>
            </a:bodyPr>
            <a:lstStyle/>
            <a:p>
              <a:pPr marL="0" marR="0" lvl="0" indent="0" algn="ctr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Age</a:t>
              </a:r>
            </a:p>
          </p:txBody>
        </p:sp>
        <p:sp>
          <p:nvSpPr>
            <p:cNvPr id="181" name="Rounded Rectangle 14">
              <a:extLst>
                <a:ext uri="{FF2B5EF4-FFF2-40B4-BE49-F238E27FC236}">
                  <a16:creationId xmlns:a16="http://schemas.microsoft.com/office/drawing/2014/main" xmlns="" id="{9123D089-07B5-4E8C-B172-0179F62BC71D}"/>
                </a:ext>
              </a:extLst>
            </p:cNvPr>
            <p:cNvSpPr/>
            <p:nvPr/>
          </p:nvSpPr>
          <p:spPr bwMode="auto">
            <a:xfrm>
              <a:off x="552501" y="2185331"/>
              <a:ext cx="1296000" cy="365186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03366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 lIns="72000" tIns="72000" rIns="72000" bIns="72000" rtlCol="0" anchor="ctr">
              <a:spAutoFit/>
            </a:bodyPr>
            <a:lstStyle/>
            <a:p>
              <a:pPr marL="0" marR="0" lvl="0" indent="0" algn="ctr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Comorbidities</a:t>
              </a:r>
            </a:p>
          </p:txBody>
        </p:sp>
        <p:sp>
          <p:nvSpPr>
            <p:cNvPr id="182" name="Rounded Rectangle 15">
              <a:extLst>
                <a:ext uri="{FF2B5EF4-FFF2-40B4-BE49-F238E27FC236}">
                  <a16:creationId xmlns:a16="http://schemas.microsoft.com/office/drawing/2014/main" xmlns="" id="{E3EB7422-736F-4F7D-A0FF-E03001938494}"/>
                </a:ext>
              </a:extLst>
            </p:cNvPr>
            <p:cNvSpPr/>
            <p:nvPr/>
          </p:nvSpPr>
          <p:spPr bwMode="auto">
            <a:xfrm>
              <a:off x="2039892" y="2083527"/>
              <a:ext cx="1296000" cy="569498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03366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 lIns="72000" tIns="72000" rIns="72000" bIns="72000" rtlCol="0" anchor="ctr">
              <a:spAutoFit/>
            </a:bodyPr>
            <a:lstStyle/>
            <a:p>
              <a:pPr marL="0" marR="0" lvl="0" indent="0" algn="ctr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Prior adjuvant treatment</a:t>
              </a:r>
            </a:p>
          </p:txBody>
        </p:sp>
        <p:sp>
          <p:nvSpPr>
            <p:cNvPr id="183" name="Rounded Rectangle 16">
              <a:extLst>
                <a:ext uri="{FF2B5EF4-FFF2-40B4-BE49-F238E27FC236}">
                  <a16:creationId xmlns:a16="http://schemas.microsoft.com/office/drawing/2014/main" xmlns="" id="{994591CE-662E-4001-9B96-DCB58F57B13A}"/>
                </a:ext>
              </a:extLst>
            </p:cNvPr>
            <p:cNvSpPr/>
            <p:nvPr/>
          </p:nvSpPr>
          <p:spPr bwMode="auto">
            <a:xfrm>
              <a:off x="2039892" y="2733602"/>
              <a:ext cx="1296000" cy="569498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03366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 lIns="72000" tIns="72000" rIns="72000" bIns="72000" rtlCol="0" anchor="ctr">
              <a:spAutoFit/>
            </a:bodyPr>
            <a:lstStyle/>
            <a:p>
              <a:pPr marL="0" marR="0" lvl="0" indent="0" algn="ctr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Performance status</a:t>
              </a:r>
            </a:p>
          </p:txBody>
        </p:sp>
      </p:grpSp>
      <p:sp>
        <p:nvSpPr>
          <p:cNvPr id="184" name="TextBox 183">
            <a:extLst>
              <a:ext uri="{FF2B5EF4-FFF2-40B4-BE49-F238E27FC236}">
                <a16:creationId xmlns:a16="http://schemas.microsoft.com/office/drawing/2014/main" xmlns="" id="{B38015C3-26A7-4945-BDE9-A1149C43DBB5}"/>
              </a:ext>
            </a:extLst>
          </p:cNvPr>
          <p:cNvSpPr txBox="1"/>
          <p:nvPr/>
        </p:nvSpPr>
        <p:spPr bwMode="auto">
          <a:xfrm>
            <a:off x="1898981" y="5717674"/>
            <a:ext cx="8350248" cy="467342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  <a:headEnd/>
            <a:tailEnd/>
          </a:ln>
          <a:effectLst/>
        </p:spPr>
        <p:txBody>
          <a:bodyPr wrap="square" lIns="72000" tIns="72000" rIns="72000" bIns="72000" rtlCol="0" anchor="ctr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Therapy tailored according to individual patient needs 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F89A3B50-4D28-4177-A05B-D355D07BBAC5}"/>
              </a:ext>
            </a:extLst>
          </p:cNvPr>
          <p:cNvGrpSpPr/>
          <p:nvPr/>
        </p:nvGrpSpPr>
        <p:grpSpPr>
          <a:xfrm>
            <a:off x="8799311" y="1265020"/>
            <a:ext cx="2874592" cy="1950337"/>
            <a:chOff x="8801149" y="1252812"/>
            <a:chExt cx="2874592" cy="1950337"/>
          </a:xfrm>
        </p:grpSpPr>
        <p:sp>
          <p:nvSpPr>
            <p:cNvPr id="186" name="Rounded Rectangle 19">
              <a:extLst>
                <a:ext uri="{FF2B5EF4-FFF2-40B4-BE49-F238E27FC236}">
                  <a16:creationId xmlns:a16="http://schemas.microsoft.com/office/drawing/2014/main" xmlns="" id="{DCF827B4-B646-43DC-B322-D5E02FC3A0A7}"/>
                </a:ext>
              </a:extLst>
            </p:cNvPr>
            <p:cNvSpPr/>
            <p:nvPr/>
          </p:nvSpPr>
          <p:spPr bwMode="auto">
            <a:xfrm>
              <a:off x="9408054" y="1252812"/>
              <a:ext cx="1629000" cy="773809"/>
            </a:xfrm>
            <a:prstGeom prst="round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  <a:headEnd/>
              <a:tailEnd/>
            </a:ln>
            <a:effectLst/>
          </p:spPr>
          <p:txBody>
            <a:bodyPr wrap="square" lIns="72000" tIns="72000" rIns="72000" bIns="72000" rtlCol="0" anchor="ctr">
              <a:spAutoFit/>
            </a:bodyPr>
            <a:lstStyle/>
            <a:p>
              <a:pPr marL="0" marR="0" lvl="0" indent="0" algn="ctr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Molecular characteristics</a:t>
              </a:r>
            </a:p>
          </p:txBody>
        </p:sp>
        <p:sp>
          <p:nvSpPr>
            <p:cNvPr id="187" name="Rounded Rectangle 20">
              <a:extLst>
                <a:ext uri="{FF2B5EF4-FFF2-40B4-BE49-F238E27FC236}">
                  <a16:creationId xmlns:a16="http://schemas.microsoft.com/office/drawing/2014/main" xmlns="" id="{9242E9FD-ECAD-4226-BAA5-636220353F1F}"/>
                </a:ext>
              </a:extLst>
            </p:cNvPr>
            <p:cNvSpPr/>
            <p:nvPr/>
          </p:nvSpPr>
          <p:spPr bwMode="auto">
            <a:xfrm>
              <a:off x="8801149" y="2189324"/>
              <a:ext cx="1296000" cy="365186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 lIns="72000" tIns="72000" rIns="72000" bIns="72000" rtlCol="0" anchor="ctr">
              <a:spAutoFit/>
            </a:bodyPr>
            <a:lstStyle/>
            <a:p>
              <a:pPr marL="0" marR="0" lvl="0" indent="0" algn="ctr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RAS</a:t>
              </a:r>
            </a:p>
          </p:txBody>
        </p:sp>
        <p:sp>
          <p:nvSpPr>
            <p:cNvPr id="188" name="Rounded Rectangle 21">
              <a:extLst>
                <a:ext uri="{FF2B5EF4-FFF2-40B4-BE49-F238E27FC236}">
                  <a16:creationId xmlns:a16="http://schemas.microsoft.com/office/drawing/2014/main" xmlns="" id="{9C78F3AE-9735-4552-92C2-17A9B5F2219A}"/>
                </a:ext>
              </a:extLst>
            </p:cNvPr>
            <p:cNvSpPr/>
            <p:nvPr/>
          </p:nvSpPr>
          <p:spPr bwMode="auto">
            <a:xfrm>
              <a:off x="10363344" y="2180364"/>
              <a:ext cx="1296000" cy="365186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 lIns="72000" tIns="72000" rIns="72000" bIns="72000" rtlCol="0" anchor="ctr">
              <a:spAutoFit/>
            </a:bodyPr>
            <a:lstStyle/>
            <a:p>
              <a:pPr marL="0" marR="0" lvl="0" indent="0" algn="ctr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BRAF</a:t>
              </a:r>
            </a:p>
          </p:txBody>
        </p:sp>
        <p:sp>
          <p:nvSpPr>
            <p:cNvPr id="189" name="Rounded Rectangle 22">
              <a:extLst>
                <a:ext uri="{FF2B5EF4-FFF2-40B4-BE49-F238E27FC236}">
                  <a16:creationId xmlns:a16="http://schemas.microsoft.com/office/drawing/2014/main" xmlns="" id="{44F0D2D7-47BF-42FA-8657-793006058E36}"/>
                </a:ext>
              </a:extLst>
            </p:cNvPr>
            <p:cNvSpPr/>
            <p:nvPr/>
          </p:nvSpPr>
          <p:spPr bwMode="auto">
            <a:xfrm>
              <a:off x="8801149" y="2837963"/>
              <a:ext cx="1296000" cy="365186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 lIns="72000" tIns="72000" rIns="72000" bIns="72000" rtlCol="0" anchor="ctr">
              <a:spAutoFit/>
            </a:bodyPr>
            <a:lstStyle/>
            <a:p>
              <a:pPr marL="0" marR="0" lvl="0" indent="0" algn="ctr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MSI-high</a:t>
              </a:r>
            </a:p>
          </p:txBody>
        </p:sp>
        <p:sp>
          <p:nvSpPr>
            <p:cNvPr id="190" name="Rounded Rectangle 23">
              <a:extLst>
                <a:ext uri="{FF2B5EF4-FFF2-40B4-BE49-F238E27FC236}">
                  <a16:creationId xmlns:a16="http://schemas.microsoft.com/office/drawing/2014/main" xmlns="" id="{737E0CFE-1F2B-4ECF-AFC9-662E39355E66}"/>
                </a:ext>
              </a:extLst>
            </p:cNvPr>
            <p:cNvSpPr/>
            <p:nvPr/>
          </p:nvSpPr>
          <p:spPr bwMode="auto">
            <a:xfrm>
              <a:off x="10379741" y="2835051"/>
              <a:ext cx="1296000" cy="365188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0" marR="0" lvl="0" indent="0" algn="ctr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HER2</a:t>
              </a:r>
            </a:p>
          </p:txBody>
        </p:sp>
      </p:grpSp>
      <p:sp>
        <p:nvSpPr>
          <p:cNvPr id="191" name="Rounded Rectangle 24">
            <a:extLst>
              <a:ext uri="{FF2B5EF4-FFF2-40B4-BE49-F238E27FC236}">
                <a16:creationId xmlns:a16="http://schemas.microsoft.com/office/drawing/2014/main" xmlns="" id="{FC9CE63F-6E6D-41BE-91CD-8A23918191F1}"/>
              </a:ext>
            </a:extLst>
          </p:cNvPr>
          <p:cNvSpPr/>
          <p:nvPr/>
        </p:nvSpPr>
        <p:spPr bwMode="auto">
          <a:xfrm>
            <a:off x="3657600" y="2375164"/>
            <a:ext cx="4873123" cy="690963"/>
          </a:xfrm>
          <a:prstGeom prst="roundRect">
            <a:avLst>
              <a:gd name="adj" fmla="val 50000"/>
            </a:avLst>
          </a:prstGeom>
          <a:solidFill>
            <a:srgbClr val="47A3FF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defTabSz="609585" eaLnBrk="1" fontAlgn="auto" hangingPunct="1"/>
            <a:r>
              <a:rPr lang="en-US" b="0" dirty="0">
                <a:solidFill>
                  <a:prstClr val="white"/>
                </a:solidFill>
                <a:latin typeface="Arial"/>
                <a:ea typeface="MS PGothic" pitchFamily="34" charset="-128"/>
                <a:cs typeface="ヒラギノ角ゴ Pro W3"/>
              </a:rPr>
              <a:t>1L</a:t>
            </a:r>
          </a:p>
        </p:txBody>
      </p:sp>
      <p:sp>
        <p:nvSpPr>
          <p:cNvPr id="192" name="Rounded Rectangle 25">
            <a:extLst>
              <a:ext uri="{FF2B5EF4-FFF2-40B4-BE49-F238E27FC236}">
                <a16:creationId xmlns:a16="http://schemas.microsoft.com/office/drawing/2014/main" xmlns="" id="{9C504E14-80F1-4300-9BE0-7A5FDC94E2A2}"/>
              </a:ext>
            </a:extLst>
          </p:cNvPr>
          <p:cNvSpPr/>
          <p:nvPr/>
        </p:nvSpPr>
        <p:spPr bwMode="auto">
          <a:xfrm>
            <a:off x="4556998" y="3066501"/>
            <a:ext cx="3074329" cy="690963"/>
          </a:xfrm>
          <a:prstGeom prst="roundRect">
            <a:avLst>
              <a:gd name="adj" fmla="val 50000"/>
            </a:avLst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defTabSz="609585" eaLnBrk="1" fontAlgn="auto" hangingPunct="1"/>
            <a:r>
              <a:rPr lang="en-US" b="0" dirty="0">
                <a:solidFill>
                  <a:prstClr val="white"/>
                </a:solidFill>
                <a:latin typeface="Arial"/>
                <a:ea typeface="MS PGothic" pitchFamily="34" charset="-128"/>
                <a:cs typeface="ヒラギノ角ゴ Pro W3"/>
              </a:rPr>
              <a:t>2L</a:t>
            </a:r>
          </a:p>
        </p:txBody>
      </p:sp>
      <p:sp>
        <p:nvSpPr>
          <p:cNvPr id="193" name="Rounded Rectangle 26">
            <a:extLst>
              <a:ext uri="{FF2B5EF4-FFF2-40B4-BE49-F238E27FC236}">
                <a16:creationId xmlns:a16="http://schemas.microsoft.com/office/drawing/2014/main" xmlns="" id="{FA21FA0E-EA40-43AB-B76A-5FF6BAC504A8}"/>
              </a:ext>
            </a:extLst>
          </p:cNvPr>
          <p:cNvSpPr/>
          <p:nvPr/>
        </p:nvSpPr>
        <p:spPr bwMode="auto">
          <a:xfrm>
            <a:off x="5325581" y="3757840"/>
            <a:ext cx="1537164" cy="690963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defTabSz="609585" eaLnBrk="1" fontAlgn="auto" hangingPunct="1"/>
            <a:r>
              <a:rPr lang="en-US" b="0" dirty="0">
                <a:solidFill>
                  <a:prstClr val="white"/>
                </a:solidFill>
                <a:latin typeface="Arial"/>
                <a:ea typeface="MS PGothic" pitchFamily="34" charset="-128"/>
                <a:cs typeface="ヒラギノ角ゴ Pro W3"/>
              </a:rPr>
              <a:t>3L</a:t>
            </a:r>
          </a:p>
        </p:txBody>
      </p:sp>
      <p:sp>
        <p:nvSpPr>
          <p:cNvPr id="194" name="Rounded Rectangle 27">
            <a:extLst>
              <a:ext uri="{FF2B5EF4-FFF2-40B4-BE49-F238E27FC236}">
                <a16:creationId xmlns:a16="http://schemas.microsoft.com/office/drawing/2014/main" xmlns="" id="{3E9ACAF3-33B3-44E1-BF38-6CD37AE59A74}"/>
              </a:ext>
            </a:extLst>
          </p:cNvPr>
          <p:cNvSpPr/>
          <p:nvPr/>
        </p:nvSpPr>
        <p:spPr bwMode="auto">
          <a:xfrm>
            <a:off x="5653385" y="4448052"/>
            <a:ext cx="878380" cy="69096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defTabSz="609585" eaLnBrk="1" fontAlgn="auto" hangingPunct="1"/>
            <a:r>
              <a:rPr lang="en-US" b="0" dirty="0">
                <a:solidFill>
                  <a:prstClr val="white"/>
                </a:solidFill>
                <a:latin typeface="Arial"/>
                <a:ea typeface="MS PGothic" pitchFamily="34" charset="-128"/>
                <a:cs typeface="ヒラギノ角ゴ Pro W3"/>
              </a:rPr>
              <a:t>4L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xmlns="" id="{24D75544-0DEF-42F1-AD6F-D2FB90A4D9C9}"/>
              </a:ext>
            </a:extLst>
          </p:cNvPr>
          <p:cNvGrpSpPr/>
          <p:nvPr/>
        </p:nvGrpSpPr>
        <p:grpSpPr>
          <a:xfrm>
            <a:off x="3729725" y="1974407"/>
            <a:ext cx="198892" cy="306735"/>
            <a:chOff x="3593333" y="1335032"/>
            <a:chExt cx="198892" cy="306735"/>
          </a:xfrm>
        </p:grpSpPr>
        <p:sp>
          <p:nvSpPr>
            <p:cNvPr id="196" name="Freeform 5">
              <a:extLst>
                <a:ext uri="{FF2B5EF4-FFF2-40B4-BE49-F238E27FC236}">
                  <a16:creationId xmlns:a16="http://schemas.microsoft.com/office/drawing/2014/main" xmlns="" id="{06AA69DF-3E18-4EA1-B09D-3C7105342F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3333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197" name="Freeform 6">
              <a:extLst>
                <a:ext uri="{FF2B5EF4-FFF2-40B4-BE49-F238E27FC236}">
                  <a16:creationId xmlns:a16="http://schemas.microsoft.com/office/drawing/2014/main" xmlns="" id="{E6A5DDB6-C9A4-4735-9B8B-E9F98F2A8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131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198" name="Freeform 7">
              <a:extLst>
                <a:ext uri="{FF2B5EF4-FFF2-40B4-BE49-F238E27FC236}">
                  <a16:creationId xmlns:a16="http://schemas.microsoft.com/office/drawing/2014/main" xmlns="" id="{FF36237F-5307-42E0-AA01-A182A19C6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30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xmlns="" id="{E5887796-C56C-4D1A-8868-B32035BFF544}"/>
              </a:ext>
            </a:extLst>
          </p:cNvPr>
          <p:cNvGrpSpPr/>
          <p:nvPr/>
        </p:nvGrpSpPr>
        <p:grpSpPr>
          <a:xfrm>
            <a:off x="3965595" y="1963596"/>
            <a:ext cx="198892" cy="314843"/>
            <a:chOff x="3818223" y="1324222"/>
            <a:chExt cx="198892" cy="314843"/>
          </a:xfrm>
        </p:grpSpPr>
        <p:sp>
          <p:nvSpPr>
            <p:cNvPr id="200" name="Freeform 12">
              <a:extLst>
                <a:ext uri="{FF2B5EF4-FFF2-40B4-BE49-F238E27FC236}">
                  <a16:creationId xmlns:a16="http://schemas.microsoft.com/office/drawing/2014/main" xmlns="" id="{2468649B-8F82-499C-B9A5-9503E2EF4C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8223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01" name="Freeform 16">
              <a:extLst>
                <a:ext uri="{FF2B5EF4-FFF2-40B4-BE49-F238E27FC236}">
                  <a16:creationId xmlns:a16="http://schemas.microsoft.com/office/drawing/2014/main" xmlns="" id="{8F4FAE8C-5A81-495B-9C91-A69CE4CD4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422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02" name="Rectangle 17">
              <a:extLst>
                <a:ext uri="{FF2B5EF4-FFF2-40B4-BE49-F238E27FC236}">
                  <a16:creationId xmlns:a16="http://schemas.microsoft.com/office/drawing/2014/main" xmlns="" id="{3C2584C0-2504-4209-9DD8-0BD078D3A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821" y="1582312"/>
              <a:ext cx="44198" cy="56753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03" name="Rectangle 18">
              <a:extLst>
                <a:ext uri="{FF2B5EF4-FFF2-40B4-BE49-F238E27FC236}">
                  <a16:creationId xmlns:a16="http://schemas.microsoft.com/office/drawing/2014/main" xmlns="" id="{6964AD3E-7F35-4E2A-947F-9469D8CE3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519" y="1582312"/>
              <a:ext cx="42899" cy="56753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04" name="Freeform 19">
              <a:extLst>
                <a:ext uri="{FF2B5EF4-FFF2-40B4-BE49-F238E27FC236}">
                  <a16:creationId xmlns:a16="http://schemas.microsoft.com/office/drawing/2014/main" xmlns="" id="{93FCBF26-6EA3-477A-8516-0DACFE465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421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05" name="Freeform 21">
              <a:extLst>
                <a:ext uri="{FF2B5EF4-FFF2-40B4-BE49-F238E27FC236}">
                  <a16:creationId xmlns:a16="http://schemas.microsoft.com/office/drawing/2014/main" xmlns="" id="{CFE368C0-46A6-436E-AD19-30ED6310B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921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rgbClr val="ED7D31"/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xmlns="" id="{01929BB7-35C0-4E97-8A8A-749D724E2EB6}"/>
              </a:ext>
            </a:extLst>
          </p:cNvPr>
          <p:cNvGrpSpPr/>
          <p:nvPr/>
        </p:nvGrpSpPr>
        <p:grpSpPr>
          <a:xfrm>
            <a:off x="4201466" y="1974407"/>
            <a:ext cx="198892" cy="306735"/>
            <a:chOff x="4048201" y="1335032"/>
            <a:chExt cx="198892" cy="306735"/>
          </a:xfrm>
        </p:grpSpPr>
        <p:sp>
          <p:nvSpPr>
            <p:cNvPr id="207" name="Freeform 5">
              <a:extLst>
                <a:ext uri="{FF2B5EF4-FFF2-40B4-BE49-F238E27FC236}">
                  <a16:creationId xmlns:a16="http://schemas.microsoft.com/office/drawing/2014/main" xmlns="" id="{CEFF90A5-4226-41C2-87D2-7349070F93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8201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rgbClr val="70AD4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08" name="Freeform 6">
              <a:extLst>
                <a:ext uri="{FF2B5EF4-FFF2-40B4-BE49-F238E27FC236}">
                  <a16:creationId xmlns:a16="http://schemas.microsoft.com/office/drawing/2014/main" xmlns="" id="{2C24FA5C-E5D1-41A3-BB57-CD143EA92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999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rgbClr val="70AD4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09" name="Freeform 7">
              <a:extLst>
                <a:ext uri="{FF2B5EF4-FFF2-40B4-BE49-F238E27FC236}">
                  <a16:creationId xmlns:a16="http://schemas.microsoft.com/office/drawing/2014/main" xmlns="" id="{4D2F36B2-25C5-48E1-B233-92CE83C4E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298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rgbClr val="70AD4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xmlns="" id="{0196ADA0-7C51-43B7-BFE5-4A8B4F0A62CD}"/>
              </a:ext>
            </a:extLst>
          </p:cNvPr>
          <p:cNvGrpSpPr/>
          <p:nvPr/>
        </p:nvGrpSpPr>
        <p:grpSpPr>
          <a:xfrm>
            <a:off x="4437337" y="1963596"/>
            <a:ext cx="198892" cy="314843"/>
            <a:chOff x="4273091" y="1324222"/>
            <a:chExt cx="198892" cy="314843"/>
          </a:xfrm>
        </p:grpSpPr>
        <p:sp>
          <p:nvSpPr>
            <p:cNvPr id="211" name="Freeform 12">
              <a:extLst>
                <a:ext uri="{FF2B5EF4-FFF2-40B4-BE49-F238E27FC236}">
                  <a16:creationId xmlns:a16="http://schemas.microsoft.com/office/drawing/2014/main" xmlns="" id="{BEB07824-D08F-4336-A9F3-1AA384321F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3091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12" name="Freeform 16">
              <a:extLst>
                <a:ext uri="{FF2B5EF4-FFF2-40B4-BE49-F238E27FC236}">
                  <a16:creationId xmlns:a16="http://schemas.microsoft.com/office/drawing/2014/main" xmlns="" id="{6AD30A55-CE00-4996-AD9B-D4D40C60B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290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13" name="Rectangle 17">
              <a:extLst>
                <a:ext uri="{FF2B5EF4-FFF2-40B4-BE49-F238E27FC236}">
                  <a16:creationId xmlns:a16="http://schemas.microsoft.com/office/drawing/2014/main" xmlns="" id="{AEC32D03-8263-4A7A-B7FB-00B1DD063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689" y="1582312"/>
              <a:ext cx="44198" cy="56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14" name="Rectangle 18">
              <a:extLst>
                <a:ext uri="{FF2B5EF4-FFF2-40B4-BE49-F238E27FC236}">
                  <a16:creationId xmlns:a16="http://schemas.microsoft.com/office/drawing/2014/main" xmlns="" id="{6923C1F4-CF04-4FC5-8BBB-F1AF55783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87" y="1582312"/>
              <a:ext cx="42899" cy="56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15" name="Freeform 19">
              <a:extLst>
                <a:ext uri="{FF2B5EF4-FFF2-40B4-BE49-F238E27FC236}">
                  <a16:creationId xmlns:a16="http://schemas.microsoft.com/office/drawing/2014/main" xmlns="" id="{3340F433-87F6-4BEA-88F2-FF3008C39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289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16" name="Freeform 21">
              <a:extLst>
                <a:ext uri="{FF2B5EF4-FFF2-40B4-BE49-F238E27FC236}">
                  <a16:creationId xmlns:a16="http://schemas.microsoft.com/office/drawing/2014/main" xmlns="" id="{D7E7C4D3-529F-4F3F-82A0-B8D53E431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789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rgbClr val="FFC000"/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xmlns="" id="{7D6A1792-9EBC-4B60-90C1-57AD035310C5}"/>
              </a:ext>
            </a:extLst>
          </p:cNvPr>
          <p:cNvGrpSpPr/>
          <p:nvPr/>
        </p:nvGrpSpPr>
        <p:grpSpPr>
          <a:xfrm>
            <a:off x="7503661" y="1974407"/>
            <a:ext cx="198892" cy="306735"/>
            <a:chOff x="7395116" y="1335032"/>
            <a:chExt cx="198892" cy="306735"/>
          </a:xfrm>
        </p:grpSpPr>
        <p:sp>
          <p:nvSpPr>
            <p:cNvPr id="218" name="Freeform 5">
              <a:extLst>
                <a:ext uri="{FF2B5EF4-FFF2-40B4-BE49-F238E27FC236}">
                  <a16:creationId xmlns:a16="http://schemas.microsoft.com/office/drawing/2014/main" xmlns="" id="{AF0FA656-5A26-4E6F-BE6C-7E249C4E00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5116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19" name="Freeform 6">
              <a:extLst>
                <a:ext uri="{FF2B5EF4-FFF2-40B4-BE49-F238E27FC236}">
                  <a16:creationId xmlns:a16="http://schemas.microsoft.com/office/drawing/2014/main" xmlns="" id="{3D9218F7-4271-4E5D-ABC1-93A23CC27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1914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20" name="Freeform 7">
              <a:extLst>
                <a:ext uri="{FF2B5EF4-FFF2-40B4-BE49-F238E27FC236}">
                  <a16:creationId xmlns:a16="http://schemas.microsoft.com/office/drawing/2014/main" xmlns="" id="{3BE0C0B7-314E-4887-86A3-4BA508C14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213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xmlns="" id="{99AFA077-98B9-447D-9155-3C249FAD71E7}"/>
              </a:ext>
            </a:extLst>
          </p:cNvPr>
          <p:cNvGrpSpPr/>
          <p:nvPr/>
        </p:nvGrpSpPr>
        <p:grpSpPr>
          <a:xfrm>
            <a:off x="7739531" y="1963596"/>
            <a:ext cx="198892" cy="314843"/>
            <a:chOff x="7620006" y="1324222"/>
            <a:chExt cx="198892" cy="314843"/>
          </a:xfrm>
        </p:grpSpPr>
        <p:sp>
          <p:nvSpPr>
            <p:cNvPr id="222" name="Freeform 12">
              <a:extLst>
                <a:ext uri="{FF2B5EF4-FFF2-40B4-BE49-F238E27FC236}">
                  <a16:creationId xmlns:a16="http://schemas.microsoft.com/office/drawing/2014/main" xmlns="" id="{A002A534-1AF1-43EA-A1AB-6D29D34D2A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0006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rgbClr val="44546A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23" name="Freeform 16">
              <a:extLst>
                <a:ext uri="{FF2B5EF4-FFF2-40B4-BE49-F238E27FC236}">
                  <a16:creationId xmlns:a16="http://schemas.microsoft.com/office/drawing/2014/main" xmlns="" id="{92020784-A690-4610-838A-4D60D0742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8205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rgbClr val="44546A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24" name="Rectangle 17">
              <a:extLst>
                <a:ext uri="{FF2B5EF4-FFF2-40B4-BE49-F238E27FC236}">
                  <a16:creationId xmlns:a16="http://schemas.microsoft.com/office/drawing/2014/main" xmlns="" id="{09A512DB-BB64-497A-AC45-280C6A914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4604" y="1582312"/>
              <a:ext cx="44198" cy="56753"/>
            </a:xfrm>
            <a:prstGeom prst="rect">
              <a:avLst/>
            </a:prstGeom>
            <a:solidFill>
              <a:srgbClr val="44546A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25" name="Rectangle 18">
              <a:extLst>
                <a:ext uri="{FF2B5EF4-FFF2-40B4-BE49-F238E27FC236}">
                  <a16:creationId xmlns:a16="http://schemas.microsoft.com/office/drawing/2014/main" xmlns="" id="{9C2DF977-A6BC-48F2-8CE2-C69B3A554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5302" y="1582312"/>
              <a:ext cx="42899" cy="56753"/>
            </a:xfrm>
            <a:prstGeom prst="rect">
              <a:avLst/>
            </a:prstGeom>
            <a:solidFill>
              <a:srgbClr val="44546A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xmlns="" id="{DFF8FDC4-6F4C-4F3A-9629-3CC0E46F9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7204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rgbClr val="44546A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27" name="Freeform 21">
              <a:extLst>
                <a:ext uri="{FF2B5EF4-FFF2-40B4-BE49-F238E27FC236}">
                  <a16:creationId xmlns:a16="http://schemas.microsoft.com/office/drawing/2014/main" xmlns="" id="{325ABFE8-D51F-4D74-9711-BF5D3C245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704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rgbClr val="44546A">
                <a:lumMod val="40000"/>
                <a:lumOff val="60000"/>
              </a:srgbClr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xmlns="" id="{D167557A-9A3A-416C-937A-38871D62DF65}"/>
              </a:ext>
            </a:extLst>
          </p:cNvPr>
          <p:cNvGrpSpPr/>
          <p:nvPr/>
        </p:nvGrpSpPr>
        <p:grpSpPr>
          <a:xfrm>
            <a:off x="7975402" y="1974407"/>
            <a:ext cx="198892" cy="306735"/>
            <a:chOff x="7849984" y="1335032"/>
            <a:chExt cx="198892" cy="306735"/>
          </a:xfrm>
        </p:grpSpPr>
        <p:sp>
          <p:nvSpPr>
            <p:cNvPr id="229" name="Freeform 5">
              <a:extLst>
                <a:ext uri="{FF2B5EF4-FFF2-40B4-BE49-F238E27FC236}">
                  <a16:creationId xmlns:a16="http://schemas.microsoft.com/office/drawing/2014/main" xmlns="" id="{AC145EDA-2051-4D6E-B0A1-A674AF7818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9984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30" name="Freeform 6">
              <a:extLst>
                <a:ext uri="{FF2B5EF4-FFF2-40B4-BE49-F238E27FC236}">
                  <a16:creationId xmlns:a16="http://schemas.microsoft.com/office/drawing/2014/main" xmlns="" id="{6EAF0E9A-1D16-4D0B-9EA1-6141030E2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6782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31" name="Freeform 7">
              <a:extLst>
                <a:ext uri="{FF2B5EF4-FFF2-40B4-BE49-F238E27FC236}">
                  <a16:creationId xmlns:a16="http://schemas.microsoft.com/office/drawing/2014/main" xmlns="" id="{B1E0C795-5F8F-4B28-A0CF-83E2AFB76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081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xmlns="" id="{3621D99E-CC21-4A7E-9FCA-CD37BB605232}"/>
              </a:ext>
            </a:extLst>
          </p:cNvPr>
          <p:cNvGrpSpPr/>
          <p:nvPr/>
        </p:nvGrpSpPr>
        <p:grpSpPr>
          <a:xfrm>
            <a:off x="8211265" y="1963596"/>
            <a:ext cx="198892" cy="314843"/>
            <a:chOff x="8074874" y="1324222"/>
            <a:chExt cx="198892" cy="314843"/>
          </a:xfrm>
        </p:grpSpPr>
        <p:sp>
          <p:nvSpPr>
            <p:cNvPr id="233" name="Freeform 12">
              <a:extLst>
                <a:ext uri="{FF2B5EF4-FFF2-40B4-BE49-F238E27FC236}">
                  <a16:creationId xmlns:a16="http://schemas.microsoft.com/office/drawing/2014/main" xmlns="" id="{F38CC6E0-BC5E-4571-95A4-804443CE61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4874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rgbClr val="4472C4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34" name="Freeform 16">
              <a:extLst>
                <a:ext uri="{FF2B5EF4-FFF2-40B4-BE49-F238E27FC236}">
                  <a16:creationId xmlns:a16="http://schemas.microsoft.com/office/drawing/2014/main" xmlns="" id="{9A9CFABE-22EF-4EE1-8E28-B7681184F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3073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rgbClr val="4472C4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35" name="Rectangle 17">
              <a:extLst>
                <a:ext uri="{FF2B5EF4-FFF2-40B4-BE49-F238E27FC236}">
                  <a16:creationId xmlns:a16="http://schemas.microsoft.com/office/drawing/2014/main" xmlns="" id="{FCD84E5C-D189-4AC2-A906-19DA1F884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472" y="1582312"/>
              <a:ext cx="44198" cy="56753"/>
            </a:xfrm>
            <a:prstGeom prst="rect">
              <a:avLst/>
            </a:prstGeom>
            <a:solidFill>
              <a:srgbClr val="4472C4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36" name="Rectangle 18">
              <a:extLst>
                <a:ext uri="{FF2B5EF4-FFF2-40B4-BE49-F238E27FC236}">
                  <a16:creationId xmlns:a16="http://schemas.microsoft.com/office/drawing/2014/main" xmlns="" id="{61F44E7F-F377-4F86-BE3E-C646A324D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170" y="1582312"/>
              <a:ext cx="42899" cy="56753"/>
            </a:xfrm>
            <a:prstGeom prst="rect">
              <a:avLst/>
            </a:prstGeom>
            <a:solidFill>
              <a:srgbClr val="4472C4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37" name="Freeform 19">
              <a:extLst>
                <a:ext uri="{FF2B5EF4-FFF2-40B4-BE49-F238E27FC236}">
                  <a16:creationId xmlns:a16="http://schemas.microsoft.com/office/drawing/2014/main" xmlns="" id="{48DC0D1B-4C87-462A-A0F2-2079994BE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2072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rgbClr val="4472C4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38" name="Freeform 21">
              <a:extLst>
                <a:ext uri="{FF2B5EF4-FFF2-40B4-BE49-F238E27FC236}">
                  <a16:creationId xmlns:a16="http://schemas.microsoft.com/office/drawing/2014/main" xmlns="" id="{384F8614-A9B8-4DC0-9843-AC775DF7E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8572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rgbClr val="4472C4">
                <a:lumMod val="60000"/>
                <a:lumOff val="40000"/>
              </a:srgbClr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xmlns="" id="{C71C6153-9059-4C79-8287-9111F9B6CD1E}"/>
              </a:ext>
            </a:extLst>
          </p:cNvPr>
          <p:cNvGrpSpPr/>
          <p:nvPr/>
        </p:nvGrpSpPr>
        <p:grpSpPr>
          <a:xfrm>
            <a:off x="6560177" y="1974407"/>
            <a:ext cx="198892" cy="306735"/>
            <a:chOff x="6444671" y="1335032"/>
            <a:chExt cx="198892" cy="306735"/>
          </a:xfrm>
        </p:grpSpPr>
        <p:sp>
          <p:nvSpPr>
            <p:cNvPr id="240" name="Freeform 5">
              <a:extLst>
                <a:ext uri="{FF2B5EF4-FFF2-40B4-BE49-F238E27FC236}">
                  <a16:creationId xmlns:a16="http://schemas.microsoft.com/office/drawing/2014/main" xmlns="" id="{BF04391F-CB22-4BEE-965F-F9B8DAE63F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4671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rgbClr val="A5A5A5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41" name="Freeform 6">
              <a:extLst>
                <a:ext uri="{FF2B5EF4-FFF2-40B4-BE49-F238E27FC236}">
                  <a16:creationId xmlns:a16="http://schemas.microsoft.com/office/drawing/2014/main" xmlns="" id="{1F218FFA-EEFB-49E6-A77A-5249CFC44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469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rgbClr val="A5A5A5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42" name="Freeform 7">
              <a:extLst>
                <a:ext uri="{FF2B5EF4-FFF2-40B4-BE49-F238E27FC236}">
                  <a16:creationId xmlns:a16="http://schemas.microsoft.com/office/drawing/2014/main" xmlns="" id="{2A06BD62-25E1-45B4-AAD7-DDD03760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768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rgbClr val="A5A5A5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xmlns="" id="{AEA5AEE5-1E48-47F7-9002-ED77B8995057}"/>
              </a:ext>
            </a:extLst>
          </p:cNvPr>
          <p:cNvGrpSpPr/>
          <p:nvPr/>
        </p:nvGrpSpPr>
        <p:grpSpPr>
          <a:xfrm>
            <a:off x="6796047" y="1963596"/>
            <a:ext cx="198892" cy="314843"/>
            <a:chOff x="6669561" y="1324222"/>
            <a:chExt cx="198892" cy="314843"/>
          </a:xfrm>
        </p:grpSpPr>
        <p:sp>
          <p:nvSpPr>
            <p:cNvPr id="244" name="Freeform 12">
              <a:extLst>
                <a:ext uri="{FF2B5EF4-FFF2-40B4-BE49-F238E27FC236}">
                  <a16:creationId xmlns:a16="http://schemas.microsoft.com/office/drawing/2014/main" xmlns="" id="{B4B20651-0075-4C6F-9DED-E48328F8DD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9561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45" name="Freeform 16">
              <a:extLst>
                <a:ext uri="{FF2B5EF4-FFF2-40B4-BE49-F238E27FC236}">
                  <a16:creationId xmlns:a16="http://schemas.microsoft.com/office/drawing/2014/main" xmlns="" id="{64628E16-86EB-4DF7-BFF5-3954EE027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7760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46" name="Rectangle 17">
              <a:extLst>
                <a:ext uri="{FF2B5EF4-FFF2-40B4-BE49-F238E27FC236}">
                  <a16:creationId xmlns:a16="http://schemas.microsoft.com/office/drawing/2014/main" xmlns="" id="{4D945980-7586-48D5-93B2-430C534B7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4159" y="1582312"/>
              <a:ext cx="44198" cy="56753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47" name="Rectangle 18">
              <a:extLst>
                <a:ext uri="{FF2B5EF4-FFF2-40B4-BE49-F238E27FC236}">
                  <a16:creationId xmlns:a16="http://schemas.microsoft.com/office/drawing/2014/main" xmlns="" id="{F789C106-A3A5-4D0A-93B4-25C687009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4857" y="1582312"/>
              <a:ext cx="42899" cy="56753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48" name="Freeform 19">
              <a:extLst>
                <a:ext uri="{FF2B5EF4-FFF2-40B4-BE49-F238E27FC236}">
                  <a16:creationId xmlns:a16="http://schemas.microsoft.com/office/drawing/2014/main" xmlns="" id="{EFAECA49-A17D-4AF3-8CA8-7464087D0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759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49" name="Freeform 21">
              <a:extLst>
                <a:ext uri="{FF2B5EF4-FFF2-40B4-BE49-F238E27FC236}">
                  <a16:creationId xmlns:a16="http://schemas.microsoft.com/office/drawing/2014/main" xmlns="" id="{35516947-90B1-40EA-B4C1-6E1A8836D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259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xmlns="" id="{34F2D175-B1FF-4EB6-AE2F-B68B5ABDC011}"/>
              </a:ext>
            </a:extLst>
          </p:cNvPr>
          <p:cNvGrpSpPr/>
          <p:nvPr/>
        </p:nvGrpSpPr>
        <p:grpSpPr>
          <a:xfrm>
            <a:off x="7031918" y="1974407"/>
            <a:ext cx="198892" cy="306735"/>
            <a:chOff x="6899539" y="1335032"/>
            <a:chExt cx="198892" cy="306735"/>
          </a:xfrm>
        </p:grpSpPr>
        <p:sp>
          <p:nvSpPr>
            <p:cNvPr id="251" name="Freeform 5">
              <a:extLst>
                <a:ext uri="{FF2B5EF4-FFF2-40B4-BE49-F238E27FC236}">
                  <a16:creationId xmlns:a16="http://schemas.microsoft.com/office/drawing/2014/main" xmlns="" id="{8D93DE6D-EBCA-4F01-A6E3-5FF348F796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9539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52" name="Freeform 6">
              <a:extLst>
                <a:ext uri="{FF2B5EF4-FFF2-40B4-BE49-F238E27FC236}">
                  <a16:creationId xmlns:a16="http://schemas.microsoft.com/office/drawing/2014/main" xmlns="" id="{8C633F63-C558-4ACB-A3B8-35E4AB3E7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337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53" name="Freeform 7">
              <a:extLst>
                <a:ext uri="{FF2B5EF4-FFF2-40B4-BE49-F238E27FC236}">
                  <a16:creationId xmlns:a16="http://schemas.microsoft.com/office/drawing/2014/main" xmlns="" id="{AB75DCE9-1C99-444C-A4A2-DAA95A1AD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636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xmlns="" id="{3970B192-ED29-4B80-8F6A-7793A9C7D8B7}"/>
              </a:ext>
            </a:extLst>
          </p:cNvPr>
          <p:cNvGrpSpPr/>
          <p:nvPr/>
        </p:nvGrpSpPr>
        <p:grpSpPr>
          <a:xfrm>
            <a:off x="7267789" y="1963596"/>
            <a:ext cx="198892" cy="314843"/>
            <a:chOff x="7124429" y="1324222"/>
            <a:chExt cx="198892" cy="314843"/>
          </a:xfrm>
        </p:grpSpPr>
        <p:sp>
          <p:nvSpPr>
            <p:cNvPr id="255" name="Freeform 12">
              <a:extLst>
                <a:ext uri="{FF2B5EF4-FFF2-40B4-BE49-F238E27FC236}">
                  <a16:creationId xmlns:a16="http://schemas.microsoft.com/office/drawing/2014/main" xmlns="" id="{258654DD-5373-46B5-AD93-AD1A177FCC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4429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56" name="Freeform 16">
              <a:extLst>
                <a:ext uri="{FF2B5EF4-FFF2-40B4-BE49-F238E27FC236}">
                  <a16:creationId xmlns:a16="http://schemas.microsoft.com/office/drawing/2014/main" xmlns="" id="{C7305E35-B61D-4732-A2AA-F74E76D16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628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57" name="Rectangle 17">
              <a:extLst>
                <a:ext uri="{FF2B5EF4-FFF2-40B4-BE49-F238E27FC236}">
                  <a16:creationId xmlns:a16="http://schemas.microsoft.com/office/drawing/2014/main" xmlns="" id="{B0FEB48C-DED9-4FB8-9728-54B689E4A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9027" y="1582312"/>
              <a:ext cx="44198" cy="56753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58" name="Rectangle 18">
              <a:extLst>
                <a:ext uri="{FF2B5EF4-FFF2-40B4-BE49-F238E27FC236}">
                  <a16:creationId xmlns:a16="http://schemas.microsoft.com/office/drawing/2014/main" xmlns="" id="{DD264110-62FB-4517-BCB9-12A3141FB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725" y="1582312"/>
              <a:ext cx="42899" cy="56753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59" name="Freeform 19">
              <a:extLst>
                <a:ext uri="{FF2B5EF4-FFF2-40B4-BE49-F238E27FC236}">
                  <a16:creationId xmlns:a16="http://schemas.microsoft.com/office/drawing/2014/main" xmlns="" id="{55FE6261-5916-410E-A4A6-6B2A4F558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627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60" name="Freeform 21">
              <a:extLst>
                <a:ext uri="{FF2B5EF4-FFF2-40B4-BE49-F238E27FC236}">
                  <a16:creationId xmlns:a16="http://schemas.microsoft.com/office/drawing/2014/main" xmlns="" id="{09E8F268-1208-4CEC-8B09-01309F988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8127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rgbClr val="70AD47"/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xmlns="" id="{4E085A3B-7A35-42E3-8786-4EBB7CFE1DDC}"/>
              </a:ext>
            </a:extLst>
          </p:cNvPr>
          <p:cNvGrpSpPr/>
          <p:nvPr/>
        </p:nvGrpSpPr>
        <p:grpSpPr>
          <a:xfrm>
            <a:off x="5616693" y="1974407"/>
            <a:ext cx="198892" cy="306735"/>
            <a:chOff x="5494225" y="1335032"/>
            <a:chExt cx="198892" cy="306735"/>
          </a:xfrm>
        </p:grpSpPr>
        <p:sp>
          <p:nvSpPr>
            <p:cNvPr id="262" name="Freeform 5">
              <a:extLst>
                <a:ext uri="{FF2B5EF4-FFF2-40B4-BE49-F238E27FC236}">
                  <a16:creationId xmlns:a16="http://schemas.microsoft.com/office/drawing/2014/main" xmlns="" id="{C4539DFF-5741-4688-BF06-4F8A01FE75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4225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rgbClr val="4472C4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63" name="Freeform 6">
              <a:extLst>
                <a:ext uri="{FF2B5EF4-FFF2-40B4-BE49-F238E27FC236}">
                  <a16:creationId xmlns:a16="http://schemas.microsoft.com/office/drawing/2014/main" xmlns="" id="{08DB5D57-3CD8-45A9-A826-E9A5A0145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023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rgbClr val="4472C4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64" name="Freeform 7">
              <a:extLst>
                <a:ext uri="{FF2B5EF4-FFF2-40B4-BE49-F238E27FC236}">
                  <a16:creationId xmlns:a16="http://schemas.microsoft.com/office/drawing/2014/main" xmlns="" id="{E7658684-5472-4136-A07A-6D583BB8E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322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rgbClr val="4472C4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xmlns="" id="{5D61C685-E7FA-48E0-8559-583B7E332597}"/>
              </a:ext>
            </a:extLst>
          </p:cNvPr>
          <p:cNvGrpSpPr/>
          <p:nvPr/>
        </p:nvGrpSpPr>
        <p:grpSpPr>
          <a:xfrm>
            <a:off x="5852563" y="1963596"/>
            <a:ext cx="198892" cy="314843"/>
            <a:chOff x="5719115" y="1324222"/>
            <a:chExt cx="198892" cy="314843"/>
          </a:xfrm>
        </p:grpSpPr>
        <p:sp>
          <p:nvSpPr>
            <p:cNvPr id="266" name="Freeform 12">
              <a:extLst>
                <a:ext uri="{FF2B5EF4-FFF2-40B4-BE49-F238E27FC236}">
                  <a16:creationId xmlns:a16="http://schemas.microsoft.com/office/drawing/2014/main" xmlns="" id="{A6576A9C-387A-4B87-9A6F-D4EE798B85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9115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rgbClr val="A5A5A5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67" name="Freeform 16">
              <a:extLst>
                <a:ext uri="{FF2B5EF4-FFF2-40B4-BE49-F238E27FC236}">
                  <a16:creationId xmlns:a16="http://schemas.microsoft.com/office/drawing/2014/main" xmlns="" id="{280117CB-4F6B-41EF-AC29-8DA4CC0F4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7314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rgbClr val="A5A5A5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68" name="Rectangle 17">
              <a:extLst>
                <a:ext uri="{FF2B5EF4-FFF2-40B4-BE49-F238E27FC236}">
                  <a16:creationId xmlns:a16="http://schemas.microsoft.com/office/drawing/2014/main" xmlns="" id="{E0F1069B-F587-4ED4-A9C8-6E70AD1CF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3713" y="1582312"/>
              <a:ext cx="44198" cy="56753"/>
            </a:xfrm>
            <a:prstGeom prst="rect">
              <a:avLst/>
            </a:prstGeom>
            <a:solidFill>
              <a:srgbClr val="A5A5A5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69" name="Rectangle 18">
              <a:extLst>
                <a:ext uri="{FF2B5EF4-FFF2-40B4-BE49-F238E27FC236}">
                  <a16:creationId xmlns:a16="http://schemas.microsoft.com/office/drawing/2014/main" xmlns="" id="{DF62EA9B-6B9A-4E22-B896-E3F9C33CA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4411" y="1582312"/>
              <a:ext cx="42899" cy="56753"/>
            </a:xfrm>
            <a:prstGeom prst="rect">
              <a:avLst/>
            </a:prstGeom>
            <a:solidFill>
              <a:srgbClr val="A5A5A5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70" name="Freeform 19">
              <a:extLst>
                <a:ext uri="{FF2B5EF4-FFF2-40B4-BE49-F238E27FC236}">
                  <a16:creationId xmlns:a16="http://schemas.microsoft.com/office/drawing/2014/main" xmlns="" id="{6D581688-DED7-4DA8-BF16-E5DD4BDB8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313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rgbClr val="A5A5A5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71" name="Freeform 21">
              <a:extLst>
                <a:ext uri="{FF2B5EF4-FFF2-40B4-BE49-F238E27FC236}">
                  <a16:creationId xmlns:a16="http://schemas.microsoft.com/office/drawing/2014/main" xmlns="" id="{6CA2FF9B-F6F4-4B8E-ACE3-11E15A648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2813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rgbClr val="A5A5A5">
                <a:lumMod val="75000"/>
              </a:srgbClr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xmlns="" id="{C341F90F-1FFB-4B61-B8DA-F5F4BB03EF09}"/>
              </a:ext>
            </a:extLst>
          </p:cNvPr>
          <p:cNvGrpSpPr/>
          <p:nvPr/>
        </p:nvGrpSpPr>
        <p:grpSpPr>
          <a:xfrm>
            <a:off x="6088434" y="1974407"/>
            <a:ext cx="198892" cy="306735"/>
            <a:chOff x="5949093" y="1335032"/>
            <a:chExt cx="198892" cy="306735"/>
          </a:xfrm>
        </p:grpSpPr>
        <p:sp>
          <p:nvSpPr>
            <p:cNvPr id="273" name="Freeform 5">
              <a:extLst>
                <a:ext uri="{FF2B5EF4-FFF2-40B4-BE49-F238E27FC236}">
                  <a16:creationId xmlns:a16="http://schemas.microsoft.com/office/drawing/2014/main" xmlns="" id="{FBB4C5A2-7791-49EC-AC7F-8D161BD0A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9093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74" name="Freeform 6">
              <a:extLst>
                <a:ext uri="{FF2B5EF4-FFF2-40B4-BE49-F238E27FC236}">
                  <a16:creationId xmlns:a16="http://schemas.microsoft.com/office/drawing/2014/main" xmlns="" id="{B02FC0E0-F39B-42BB-83A0-4021D8239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891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75" name="Freeform 7">
              <a:extLst>
                <a:ext uri="{FF2B5EF4-FFF2-40B4-BE49-F238E27FC236}">
                  <a16:creationId xmlns:a16="http://schemas.microsoft.com/office/drawing/2014/main" xmlns="" id="{3AC4EAA8-A180-4575-B1FA-D76F09714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190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xmlns="" id="{0FD453A7-AC57-411C-8C46-1EB1D716C979}"/>
              </a:ext>
            </a:extLst>
          </p:cNvPr>
          <p:cNvGrpSpPr/>
          <p:nvPr/>
        </p:nvGrpSpPr>
        <p:grpSpPr>
          <a:xfrm>
            <a:off x="6324305" y="1963596"/>
            <a:ext cx="198892" cy="314843"/>
            <a:chOff x="6173983" y="1324222"/>
            <a:chExt cx="198892" cy="314843"/>
          </a:xfrm>
        </p:grpSpPr>
        <p:sp>
          <p:nvSpPr>
            <p:cNvPr id="277" name="Freeform 12">
              <a:extLst>
                <a:ext uri="{FF2B5EF4-FFF2-40B4-BE49-F238E27FC236}">
                  <a16:creationId xmlns:a16="http://schemas.microsoft.com/office/drawing/2014/main" xmlns="" id="{408FAE1F-A313-49CE-A01F-9E843F990F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3983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78" name="Freeform 16">
              <a:extLst>
                <a:ext uri="{FF2B5EF4-FFF2-40B4-BE49-F238E27FC236}">
                  <a16:creationId xmlns:a16="http://schemas.microsoft.com/office/drawing/2014/main" xmlns="" id="{FA340563-0DA3-4C75-A889-F85CBCF08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182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79" name="Rectangle 17">
              <a:extLst>
                <a:ext uri="{FF2B5EF4-FFF2-40B4-BE49-F238E27FC236}">
                  <a16:creationId xmlns:a16="http://schemas.microsoft.com/office/drawing/2014/main" xmlns="" id="{397226BA-AD0E-4C87-81AF-813CD40E0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8581" y="1582312"/>
              <a:ext cx="44198" cy="56753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80" name="Rectangle 18">
              <a:extLst>
                <a:ext uri="{FF2B5EF4-FFF2-40B4-BE49-F238E27FC236}">
                  <a16:creationId xmlns:a16="http://schemas.microsoft.com/office/drawing/2014/main" xmlns="" id="{B408396B-1D75-432A-A52D-3AA9E3581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9279" y="1582312"/>
              <a:ext cx="42899" cy="56753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81" name="Freeform 19">
              <a:extLst>
                <a:ext uri="{FF2B5EF4-FFF2-40B4-BE49-F238E27FC236}">
                  <a16:creationId xmlns:a16="http://schemas.microsoft.com/office/drawing/2014/main" xmlns="" id="{ED6A8B6B-FB06-4CFE-8E7B-BEAF8D3E0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1181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xmlns="" id="{96FD80B1-4A0B-480C-B472-C849B4FC0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681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rgbClr val="70AD47"/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xmlns="" id="{8C870853-F82A-4DEB-97E4-CA90499B2DDF}"/>
              </a:ext>
            </a:extLst>
          </p:cNvPr>
          <p:cNvGrpSpPr/>
          <p:nvPr/>
        </p:nvGrpSpPr>
        <p:grpSpPr>
          <a:xfrm>
            <a:off x="4673209" y="1974407"/>
            <a:ext cx="198892" cy="306735"/>
            <a:chOff x="4543779" y="1335032"/>
            <a:chExt cx="198892" cy="306735"/>
          </a:xfrm>
        </p:grpSpPr>
        <p:sp>
          <p:nvSpPr>
            <p:cNvPr id="284" name="Freeform 5">
              <a:extLst>
                <a:ext uri="{FF2B5EF4-FFF2-40B4-BE49-F238E27FC236}">
                  <a16:creationId xmlns:a16="http://schemas.microsoft.com/office/drawing/2014/main" xmlns="" id="{CB3493C5-74CA-48AC-86FE-088A464D88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3779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85" name="Freeform 6">
              <a:extLst>
                <a:ext uri="{FF2B5EF4-FFF2-40B4-BE49-F238E27FC236}">
                  <a16:creationId xmlns:a16="http://schemas.microsoft.com/office/drawing/2014/main" xmlns="" id="{C644773C-0661-4AD3-93AD-E8E6FBB3C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577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86" name="Freeform 7">
              <a:extLst>
                <a:ext uri="{FF2B5EF4-FFF2-40B4-BE49-F238E27FC236}">
                  <a16:creationId xmlns:a16="http://schemas.microsoft.com/office/drawing/2014/main" xmlns="" id="{23E0E858-1B1B-4CE6-84B2-300365B4C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876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xmlns="" id="{76197D36-B752-4868-BB34-30CCA2780F0F}"/>
              </a:ext>
            </a:extLst>
          </p:cNvPr>
          <p:cNvGrpSpPr/>
          <p:nvPr/>
        </p:nvGrpSpPr>
        <p:grpSpPr>
          <a:xfrm>
            <a:off x="4909079" y="1963596"/>
            <a:ext cx="198892" cy="314843"/>
            <a:chOff x="4768669" y="1324222"/>
            <a:chExt cx="198892" cy="314843"/>
          </a:xfrm>
        </p:grpSpPr>
        <p:sp>
          <p:nvSpPr>
            <p:cNvPr id="288" name="Freeform 12">
              <a:extLst>
                <a:ext uri="{FF2B5EF4-FFF2-40B4-BE49-F238E27FC236}">
                  <a16:creationId xmlns:a16="http://schemas.microsoft.com/office/drawing/2014/main" xmlns="" id="{473E89E9-678F-409B-853D-930544626B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8669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89" name="Freeform 16">
              <a:extLst>
                <a:ext uri="{FF2B5EF4-FFF2-40B4-BE49-F238E27FC236}">
                  <a16:creationId xmlns:a16="http://schemas.microsoft.com/office/drawing/2014/main" xmlns="" id="{0BECAFFE-C45E-4E88-B1AF-62B24BDF1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868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90" name="Rectangle 17">
              <a:extLst>
                <a:ext uri="{FF2B5EF4-FFF2-40B4-BE49-F238E27FC236}">
                  <a16:creationId xmlns:a16="http://schemas.microsoft.com/office/drawing/2014/main" xmlns="" id="{75764A02-C7D1-48A5-814D-CCFF83859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3267" y="1582312"/>
              <a:ext cx="44198" cy="56753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91" name="Rectangle 18">
              <a:extLst>
                <a:ext uri="{FF2B5EF4-FFF2-40B4-BE49-F238E27FC236}">
                  <a16:creationId xmlns:a16="http://schemas.microsoft.com/office/drawing/2014/main" xmlns="" id="{6C77AE9B-8063-4622-8CE5-4C7FE3033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965" y="1582312"/>
              <a:ext cx="42899" cy="56753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92" name="Freeform 19">
              <a:extLst>
                <a:ext uri="{FF2B5EF4-FFF2-40B4-BE49-F238E27FC236}">
                  <a16:creationId xmlns:a16="http://schemas.microsoft.com/office/drawing/2014/main" xmlns="" id="{504DDB0E-6F0B-4439-BF6F-72B0D880E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5867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93" name="Freeform 21">
              <a:extLst>
                <a:ext uri="{FF2B5EF4-FFF2-40B4-BE49-F238E27FC236}">
                  <a16:creationId xmlns:a16="http://schemas.microsoft.com/office/drawing/2014/main" xmlns="" id="{454DF946-310B-426E-9334-050833DC3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367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rgbClr val="A5A5A5"/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xmlns="" id="{16919C81-5D06-454D-87A9-7F4B4A495574}"/>
              </a:ext>
            </a:extLst>
          </p:cNvPr>
          <p:cNvGrpSpPr/>
          <p:nvPr/>
        </p:nvGrpSpPr>
        <p:grpSpPr>
          <a:xfrm>
            <a:off x="5144950" y="1974407"/>
            <a:ext cx="198892" cy="306735"/>
            <a:chOff x="4998647" y="1335032"/>
            <a:chExt cx="198892" cy="306735"/>
          </a:xfrm>
        </p:grpSpPr>
        <p:sp>
          <p:nvSpPr>
            <p:cNvPr id="295" name="Freeform 5">
              <a:extLst>
                <a:ext uri="{FF2B5EF4-FFF2-40B4-BE49-F238E27FC236}">
                  <a16:creationId xmlns:a16="http://schemas.microsoft.com/office/drawing/2014/main" xmlns="" id="{A135D678-8C3D-415D-BC71-AD911FA0DE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8647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rgbClr val="44546A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96" name="Freeform 6">
              <a:extLst>
                <a:ext uri="{FF2B5EF4-FFF2-40B4-BE49-F238E27FC236}">
                  <a16:creationId xmlns:a16="http://schemas.microsoft.com/office/drawing/2014/main" xmlns="" id="{7F2C4791-DE53-491A-BA7C-AC6070CB0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445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rgbClr val="44546A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297" name="Freeform 7">
              <a:extLst>
                <a:ext uri="{FF2B5EF4-FFF2-40B4-BE49-F238E27FC236}">
                  <a16:creationId xmlns:a16="http://schemas.microsoft.com/office/drawing/2014/main" xmlns="" id="{8B22FA93-AB33-4211-9E3D-E4EB7505E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44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rgbClr val="44546A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xmlns="" id="{23DA13B8-8A83-4041-89B6-E860B1B20063}"/>
              </a:ext>
            </a:extLst>
          </p:cNvPr>
          <p:cNvGrpSpPr/>
          <p:nvPr/>
        </p:nvGrpSpPr>
        <p:grpSpPr>
          <a:xfrm>
            <a:off x="5380821" y="1963596"/>
            <a:ext cx="198892" cy="314843"/>
            <a:chOff x="5223537" y="1324222"/>
            <a:chExt cx="198892" cy="314843"/>
          </a:xfrm>
        </p:grpSpPr>
        <p:sp>
          <p:nvSpPr>
            <p:cNvPr id="299" name="Freeform 12">
              <a:extLst>
                <a:ext uri="{FF2B5EF4-FFF2-40B4-BE49-F238E27FC236}">
                  <a16:creationId xmlns:a16="http://schemas.microsoft.com/office/drawing/2014/main" xmlns="" id="{CFD21B94-1C49-4492-A22D-A369971BB6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3537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rgbClr val="FFC000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300" name="Freeform 16">
              <a:extLst>
                <a:ext uri="{FF2B5EF4-FFF2-40B4-BE49-F238E27FC236}">
                  <a16:creationId xmlns:a16="http://schemas.microsoft.com/office/drawing/2014/main" xmlns="" id="{09DA55B2-7CCA-4B45-B5F1-E90F2A109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736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rgbClr val="FFC000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301" name="Rectangle 17">
              <a:extLst>
                <a:ext uri="{FF2B5EF4-FFF2-40B4-BE49-F238E27FC236}">
                  <a16:creationId xmlns:a16="http://schemas.microsoft.com/office/drawing/2014/main" xmlns="" id="{B4B91050-E0EF-4633-B946-86497B64C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8135" y="1582312"/>
              <a:ext cx="44198" cy="56753"/>
            </a:xfrm>
            <a:prstGeom prst="rect">
              <a:avLst/>
            </a:prstGeom>
            <a:solidFill>
              <a:srgbClr val="FFC000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302" name="Rectangle 18">
              <a:extLst>
                <a:ext uri="{FF2B5EF4-FFF2-40B4-BE49-F238E27FC236}">
                  <a16:creationId xmlns:a16="http://schemas.microsoft.com/office/drawing/2014/main" xmlns="" id="{E7F61E46-DB79-4C28-AF04-E4BA0A471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833" y="1582312"/>
              <a:ext cx="42899" cy="56753"/>
            </a:xfrm>
            <a:prstGeom prst="rect">
              <a:avLst/>
            </a:prstGeom>
            <a:solidFill>
              <a:srgbClr val="FFC000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303" name="Freeform 19">
              <a:extLst>
                <a:ext uri="{FF2B5EF4-FFF2-40B4-BE49-F238E27FC236}">
                  <a16:creationId xmlns:a16="http://schemas.microsoft.com/office/drawing/2014/main" xmlns="" id="{616DB299-AE80-4E99-83B4-3E2418DBE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735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rgbClr val="FFC000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304" name="Freeform 21">
              <a:extLst>
                <a:ext uri="{FF2B5EF4-FFF2-40B4-BE49-F238E27FC236}">
                  <a16:creationId xmlns:a16="http://schemas.microsoft.com/office/drawing/2014/main" xmlns="" id="{5E2AF360-6873-4C22-9DBB-041271011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235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rgbClr val="FFC000">
                <a:lumMod val="75000"/>
              </a:srgbClr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xmlns="" id="{9F5CE614-305D-48F4-AA21-4B3AA6456BFB}"/>
              </a:ext>
            </a:extLst>
          </p:cNvPr>
          <p:cNvGrpSpPr/>
          <p:nvPr/>
        </p:nvGrpSpPr>
        <p:grpSpPr>
          <a:xfrm>
            <a:off x="5761537" y="5255866"/>
            <a:ext cx="198892" cy="306735"/>
            <a:chOff x="7395116" y="1335032"/>
            <a:chExt cx="198892" cy="306735"/>
          </a:xfrm>
        </p:grpSpPr>
        <p:sp>
          <p:nvSpPr>
            <p:cNvPr id="306" name="Freeform 5">
              <a:extLst>
                <a:ext uri="{FF2B5EF4-FFF2-40B4-BE49-F238E27FC236}">
                  <a16:creationId xmlns:a16="http://schemas.microsoft.com/office/drawing/2014/main" xmlns="" id="{59A37684-A61B-46CB-B56C-7D217CEAE6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5116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307" name="Freeform 6">
              <a:extLst>
                <a:ext uri="{FF2B5EF4-FFF2-40B4-BE49-F238E27FC236}">
                  <a16:creationId xmlns:a16="http://schemas.microsoft.com/office/drawing/2014/main" xmlns="" id="{2BE4B651-618C-46B6-BB26-C2B17B0CC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1914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308" name="Freeform 7">
              <a:extLst>
                <a:ext uri="{FF2B5EF4-FFF2-40B4-BE49-F238E27FC236}">
                  <a16:creationId xmlns:a16="http://schemas.microsoft.com/office/drawing/2014/main" xmlns="" id="{12D14716-2D27-4998-B628-F7EC12C4C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213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xmlns="" id="{9CF62EAD-953A-42C4-8EDA-9736AA9D3219}"/>
              </a:ext>
            </a:extLst>
          </p:cNvPr>
          <p:cNvGrpSpPr/>
          <p:nvPr/>
        </p:nvGrpSpPr>
        <p:grpSpPr>
          <a:xfrm>
            <a:off x="5997409" y="5245056"/>
            <a:ext cx="198892" cy="314843"/>
            <a:chOff x="7620006" y="1324222"/>
            <a:chExt cx="198892" cy="314843"/>
          </a:xfrm>
        </p:grpSpPr>
        <p:sp>
          <p:nvSpPr>
            <p:cNvPr id="310" name="Freeform 12">
              <a:extLst>
                <a:ext uri="{FF2B5EF4-FFF2-40B4-BE49-F238E27FC236}">
                  <a16:creationId xmlns:a16="http://schemas.microsoft.com/office/drawing/2014/main" xmlns="" id="{0A07E1D6-82D6-4F38-940F-59A7293CA9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0006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595959"/>
                </a:solidFill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311" name="Freeform 16">
              <a:extLst>
                <a:ext uri="{FF2B5EF4-FFF2-40B4-BE49-F238E27FC236}">
                  <a16:creationId xmlns:a16="http://schemas.microsoft.com/office/drawing/2014/main" xmlns="" id="{F8356531-430B-4506-A9B9-15C62799B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8205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595959"/>
                </a:solidFill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312" name="Rectangle 17">
              <a:extLst>
                <a:ext uri="{FF2B5EF4-FFF2-40B4-BE49-F238E27FC236}">
                  <a16:creationId xmlns:a16="http://schemas.microsoft.com/office/drawing/2014/main" xmlns="" id="{D1F3A130-5A6E-4300-8BC6-96FE7725D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4604" y="1582312"/>
              <a:ext cx="44198" cy="56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595959"/>
                </a:solidFill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313" name="Rectangle 18">
              <a:extLst>
                <a:ext uri="{FF2B5EF4-FFF2-40B4-BE49-F238E27FC236}">
                  <a16:creationId xmlns:a16="http://schemas.microsoft.com/office/drawing/2014/main" xmlns="" id="{4C8098B0-7EAE-466F-B539-DBDA9EF6D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5302" y="1582312"/>
              <a:ext cx="42899" cy="56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595959"/>
                </a:solidFill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xmlns="" id="{390AD572-82AF-40DD-9E62-ABC885E60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7204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595959"/>
                </a:solidFill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315" name="Freeform 21">
              <a:extLst>
                <a:ext uri="{FF2B5EF4-FFF2-40B4-BE49-F238E27FC236}">
                  <a16:creationId xmlns:a16="http://schemas.microsoft.com/office/drawing/2014/main" xmlns="" id="{B60C4458-ABB7-4C60-BEF2-56871AD8A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704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rgbClr val="FFC000"/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595959"/>
                </a:solidFill>
                <a:latin typeface="Arial"/>
                <a:ea typeface="ＭＳ Ｐゴシック" charset="0"/>
                <a:cs typeface=""/>
              </a:endParaRPr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xmlns="" id="{65EE4C1D-D36D-44FA-AF48-4A857B5F6C33}"/>
              </a:ext>
            </a:extLst>
          </p:cNvPr>
          <p:cNvGrpSpPr/>
          <p:nvPr/>
        </p:nvGrpSpPr>
        <p:grpSpPr>
          <a:xfrm>
            <a:off x="6233279" y="5255866"/>
            <a:ext cx="198892" cy="306735"/>
            <a:chOff x="7849984" y="1335032"/>
            <a:chExt cx="198892" cy="306735"/>
          </a:xfrm>
        </p:grpSpPr>
        <p:sp>
          <p:nvSpPr>
            <p:cNvPr id="317" name="Freeform 5">
              <a:extLst>
                <a:ext uri="{FF2B5EF4-FFF2-40B4-BE49-F238E27FC236}">
                  <a16:creationId xmlns:a16="http://schemas.microsoft.com/office/drawing/2014/main" xmlns="" id="{D5C83B57-3C79-437B-A04C-46DB730015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9984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318" name="Freeform 6">
              <a:extLst>
                <a:ext uri="{FF2B5EF4-FFF2-40B4-BE49-F238E27FC236}">
                  <a16:creationId xmlns:a16="http://schemas.microsoft.com/office/drawing/2014/main" xmlns="" id="{7659CA31-D364-40CB-B38E-D35F97913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6782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319" name="Freeform 7">
              <a:extLst>
                <a:ext uri="{FF2B5EF4-FFF2-40B4-BE49-F238E27FC236}">
                  <a16:creationId xmlns:a16="http://schemas.microsoft.com/office/drawing/2014/main" xmlns="" id="{E5B4FDB7-758E-43C5-803B-97122944F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081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xmlns="" id="{D08C65D5-99C2-46B2-8C73-4B817AADF7BB}"/>
              </a:ext>
            </a:extLst>
          </p:cNvPr>
          <p:cNvGrpSpPr/>
          <p:nvPr/>
        </p:nvGrpSpPr>
        <p:grpSpPr>
          <a:xfrm>
            <a:off x="6469142" y="5245056"/>
            <a:ext cx="198892" cy="314843"/>
            <a:chOff x="8074874" y="1324222"/>
            <a:chExt cx="198892" cy="314843"/>
          </a:xfrm>
        </p:grpSpPr>
        <p:sp>
          <p:nvSpPr>
            <p:cNvPr id="321" name="Freeform 12">
              <a:extLst>
                <a:ext uri="{FF2B5EF4-FFF2-40B4-BE49-F238E27FC236}">
                  <a16:creationId xmlns:a16="http://schemas.microsoft.com/office/drawing/2014/main" xmlns="" id="{8AED0642-D325-4FDE-BFF1-4747E514C5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4874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322" name="Freeform 16">
              <a:extLst>
                <a:ext uri="{FF2B5EF4-FFF2-40B4-BE49-F238E27FC236}">
                  <a16:creationId xmlns:a16="http://schemas.microsoft.com/office/drawing/2014/main" xmlns="" id="{59225D21-7D4A-42BC-8D46-DD6FFCFB7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3073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323" name="Rectangle 17">
              <a:extLst>
                <a:ext uri="{FF2B5EF4-FFF2-40B4-BE49-F238E27FC236}">
                  <a16:creationId xmlns:a16="http://schemas.microsoft.com/office/drawing/2014/main" xmlns="" id="{6D9145D0-8802-41B2-896A-A3C893DAD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472" y="1582312"/>
              <a:ext cx="44198" cy="56753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324" name="Rectangle 18">
              <a:extLst>
                <a:ext uri="{FF2B5EF4-FFF2-40B4-BE49-F238E27FC236}">
                  <a16:creationId xmlns:a16="http://schemas.microsoft.com/office/drawing/2014/main" xmlns="" id="{BE68D3E9-0BA9-435F-97B5-C0FDE3155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170" y="1582312"/>
              <a:ext cx="42899" cy="56753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325" name="Freeform 19">
              <a:extLst>
                <a:ext uri="{FF2B5EF4-FFF2-40B4-BE49-F238E27FC236}">
                  <a16:creationId xmlns:a16="http://schemas.microsoft.com/office/drawing/2014/main" xmlns="" id="{BC66AA29-6F53-483D-8A1D-8460E24B2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2072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326" name="Freeform 21">
              <a:extLst>
                <a:ext uri="{FF2B5EF4-FFF2-40B4-BE49-F238E27FC236}">
                  <a16:creationId xmlns:a16="http://schemas.microsoft.com/office/drawing/2014/main" xmlns="" id="{125537F6-2F69-4F62-96CD-5B362C948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8572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rgbClr val="44546A"/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xmlns="" id="{C0A6158C-6405-4E3A-BCBA-1AF8A302A969}"/>
              </a:ext>
            </a:extLst>
          </p:cNvPr>
          <p:cNvGrpSpPr/>
          <p:nvPr/>
        </p:nvGrpSpPr>
        <p:grpSpPr>
          <a:xfrm>
            <a:off x="5525666" y="5245056"/>
            <a:ext cx="198892" cy="314843"/>
            <a:chOff x="7124429" y="1324222"/>
            <a:chExt cx="198892" cy="314843"/>
          </a:xfrm>
        </p:grpSpPr>
        <p:sp>
          <p:nvSpPr>
            <p:cNvPr id="328" name="Freeform 12">
              <a:extLst>
                <a:ext uri="{FF2B5EF4-FFF2-40B4-BE49-F238E27FC236}">
                  <a16:creationId xmlns:a16="http://schemas.microsoft.com/office/drawing/2014/main" xmlns="" id="{8712994D-DE17-4515-AE09-90C2D8F82E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4429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329" name="Freeform 16">
              <a:extLst>
                <a:ext uri="{FF2B5EF4-FFF2-40B4-BE49-F238E27FC236}">
                  <a16:creationId xmlns:a16="http://schemas.microsoft.com/office/drawing/2014/main" xmlns="" id="{DD19E942-7B65-49B6-95B9-0239FA7F9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628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330" name="Rectangle 17">
              <a:extLst>
                <a:ext uri="{FF2B5EF4-FFF2-40B4-BE49-F238E27FC236}">
                  <a16:creationId xmlns:a16="http://schemas.microsoft.com/office/drawing/2014/main" xmlns="" id="{092192EE-96B0-4A67-82BC-373360F6A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9027" y="1582312"/>
              <a:ext cx="44198" cy="56753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331" name="Rectangle 18">
              <a:extLst>
                <a:ext uri="{FF2B5EF4-FFF2-40B4-BE49-F238E27FC236}">
                  <a16:creationId xmlns:a16="http://schemas.microsoft.com/office/drawing/2014/main" xmlns="" id="{C828FE8F-160E-4B7B-844A-7884257B0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725" y="1582312"/>
              <a:ext cx="42899" cy="56753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332" name="Freeform 19">
              <a:extLst>
                <a:ext uri="{FF2B5EF4-FFF2-40B4-BE49-F238E27FC236}">
                  <a16:creationId xmlns:a16="http://schemas.microsoft.com/office/drawing/2014/main" xmlns="" id="{B72B5A8F-D252-4DC8-A556-740C5C497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627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  <p:sp>
          <p:nvSpPr>
            <p:cNvPr id="333" name="Freeform 21">
              <a:extLst>
                <a:ext uri="{FF2B5EF4-FFF2-40B4-BE49-F238E27FC236}">
                  <a16:creationId xmlns:a16="http://schemas.microsoft.com/office/drawing/2014/main" xmlns="" id="{9B2C4767-4E94-4648-9097-D6D43D769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8127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rgbClr val="ED7D31"/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  <a:cs typeface=""/>
              </a:endParaRPr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xmlns="" id="{3E99EA83-A945-470F-BC48-958267845589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335" name="Picture 9">
              <a:extLst>
                <a:ext uri="{FF2B5EF4-FFF2-40B4-BE49-F238E27FC236}">
                  <a16:creationId xmlns:a16="http://schemas.microsoft.com/office/drawing/2014/main" xmlns="" id="{2C90F1F1-5EE3-4AFC-82F5-DF0DDA0A4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xmlns="" id="{D263374F-6D1E-4A16-B374-504DB330B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  <a:hlinkClick r:id="rId4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0506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3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6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9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2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C47BB-9938-9447-82CF-1EB77657A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 Results of Biomarker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DDAFD-2528-B445-93E1-4F40363A6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IHC screening for MMR protein expression reveals absence of MLH-1</a:t>
            </a:r>
          </a:p>
          <a:p>
            <a:r>
              <a:rPr lang="en-US" dirty="0"/>
              <a:t>Subsequent MSI-testing qualifies the cancer as MSI-H</a:t>
            </a:r>
          </a:p>
          <a:p>
            <a:r>
              <a:rPr lang="en-US" dirty="0"/>
              <a:t>Further workup identifies a </a:t>
            </a:r>
            <a:r>
              <a:rPr lang="en-US" i="1" dirty="0"/>
              <a:t>BRAF</a:t>
            </a:r>
            <a:r>
              <a:rPr lang="en-US" dirty="0"/>
              <a:t> V600E mutation in the cancer tissue</a:t>
            </a:r>
          </a:p>
          <a:p>
            <a:r>
              <a:rPr lang="en-US" dirty="0"/>
              <a:t>No </a:t>
            </a:r>
            <a:r>
              <a:rPr lang="en-US" i="1" dirty="0"/>
              <a:t>RAS</a:t>
            </a:r>
            <a:r>
              <a:rPr lang="en-US" dirty="0"/>
              <a:t> mutation or HER2 amplification is found</a:t>
            </a: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xmlns="" id="{E10721DD-AF0E-411F-B67E-A5823B6229D1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xmlns="" id="{E377FC2B-2616-4147-94CB-F70758024E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16D18189-58BE-4D91-86CE-0E3D2EFC8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1345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The “Perfect” Candidate for Treatment With First-line EGFR Antibodies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  <a:tabLst>
                <a:tab pos="7483288" algn="r"/>
              </a:tabLst>
            </a:pPr>
            <a:r>
              <a:rPr lang="en-US" dirty="0">
                <a:solidFill>
                  <a:schemeClr val="accent1"/>
                </a:solidFill>
              </a:rPr>
              <a:t>Negative selection (mutually exclusive)</a:t>
            </a:r>
          </a:p>
          <a:p>
            <a:pPr>
              <a:tabLst>
                <a:tab pos="7483288" algn="r"/>
              </a:tabLst>
            </a:pPr>
            <a:r>
              <a:rPr lang="en-US" sz="2667" i="1" dirty="0"/>
              <a:t>KRAS/NRAS/HRAS </a:t>
            </a:r>
            <a:r>
              <a:rPr lang="en-US" sz="2667" dirty="0"/>
              <a:t>exon 2, 3, 4 wild type	- 55%</a:t>
            </a:r>
          </a:p>
          <a:p>
            <a:pPr>
              <a:tabLst>
                <a:tab pos="7483288" algn="r"/>
              </a:tabLst>
            </a:pPr>
            <a:r>
              <a:rPr lang="en-US" sz="2667" dirty="0"/>
              <a:t>No </a:t>
            </a:r>
            <a:r>
              <a:rPr lang="en-US" sz="2667" i="1" dirty="0"/>
              <a:t>BRAF</a:t>
            </a:r>
            <a:r>
              <a:rPr lang="en-US" sz="2667" dirty="0"/>
              <a:t> V600E mutation	- 8%</a:t>
            </a:r>
          </a:p>
          <a:p>
            <a:pPr>
              <a:tabLst>
                <a:tab pos="7483288" algn="r"/>
              </a:tabLst>
            </a:pPr>
            <a:r>
              <a:rPr lang="en-US" sz="2667" dirty="0"/>
              <a:t>(No HER2 amplification	-2.5%)</a:t>
            </a:r>
          </a:p>
          <a:p>
            <a:pPr marL="0" indent="0">
              <a:buNone/>
              <a:tabLst>
                <a:tab pos="7483288" algn="r"/>
              </a:tabLst>
            </a:pPr>
            <a:endParaRPr lang="en-US" sz="2667" dirty="0"/>
          </a:p>
          <a:p>
            <a:pPr marL="0" indent="0">
              <a:buNone/>
              <a:tabLst>
                <a:tab pos="7483288" algn="r"/>
              </a:tabLst>
            </a:pPr>
            <a:r>
              <a:rPr lang="en-US" dirty="0">
                <a:solidFill>
                  <a:schemeClr val="accent1"/>
                </a:solidFill>
              </a:rPr>
              <a:t>Further exclusion criteria (not mutually exclusive)</a:t>
            </a:r>
          </a:p>
          <a:p>
            <a:pPr>
              <a:tabLst>
                <a:tab pos="7483288" algn="r"/>
              </a:tabLst>
            </a:pPr>
            <a:r>
              <a:rPr lang="en-US" sz="2667" dirty="0">
                <a:solidFill>
                  <a:schemeClr val="bg1">
                    <a:lumMod val="65000"/>
                    <a:lumOff val="35000"/>
                  </a:schemeClr>
                </a:solidFill>
              </a:rPr>
              <a:t>Right-sided cancers</a:t>
            </a:r>
            <a:r>
              <a:rPr lang="en-US" sz="2667" dirty="0"/>
              <a:t>	30%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C9F645B-FF65-4595-AA2A-B6215A550ACA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xmlns="" id="{52186252-5AB6-4C3B-B84A-AEB99841F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788D5DE-BE5E-4FA5-88AC-6397379A5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679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FFD8123-52B1-4D98-ACB0-F59865823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BRAF</a:t>
            </a:r>
          </a:p>
        </p:txBody>
      </p:sp>
    </p:spTree>
    <p:extLst>
      <p:ext uri="{BB962C8B-B14F-4D97-AF65-F5344CB8AC3E}">
        <p14:creationId xmlns:p14="http://schemas.microsoft.com/office/powerpoint/2010/main" xmlns="" val="6970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1E4C67-E838-41F9-901E-5F8ABD4CC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FDA-Approved Indications for BRAF Inhibitors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5D2502-D220-479E-892C-8E9CB2229049}"/>
              </a:ext>
            </a:extLst>
          </p:cNvPr>
          <p:cNvSpPr txBox="1"/>
          <p:nvPr/>
        </p:nvSpPr>
        <p:spPr bwMode="auto">
          <a:xfrm>
            <a:off x="604674" y="1513047"/>
            <a:ext cx="353231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Dabrafenib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833E05-2A7F-4151-BF07-A222FFA11C32}"/>
              </a:ext>
            </a:extLst>
          </p:cNvPr>
          <p:cNvSpPr txBox="1"/>
          <p:nvPr/>
        </p:nvSpPr>
        <p:spPr bwMode="auto">
          <a:xfrm>
            <a:off x="4286156" y="2594523"/>
            <a:ext cx="3532319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Vemurafenib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EA5BB4-6E0B-4783-A0A2-8708E7D6CAD2}"/>
              </a:ext>
            </a:extLst>
          </p:cNvPr>
          <p:cNvSpPr txBox="1"/>
          <p:nvPr/>
        </p:nvSpPr>
        <p:spPr bwMode="auto">
          <a:xfrm>
            <a:off x="4317726" y="1513047"/>
            <a:ext cx="353231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Trametinib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EC9B1C-BCCF-49C1-B128-3E7557F93A02}"/>
              </a:ext>
            </a:extLst>
          </p:cNvPr>
          <p:cNvSpPr txBox="1"/>
          <p:nvPr/>
        </p:nvSpPr>
        <p:spPr bwMode="auto">
          <a:xfrm>
            <a:off x="8030774" y="1513047"/>
            <a:ext cx="3532319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Encorafenib + binimetinib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BC8087D-4458-45B2-9AFB-9510095FDA4B}"/>
              </a:ext>
            </a:extLst>
          </p:cNvPr>
          <p:cNvSpPr txBox="1"/>
          <p:nvPr/>
        </p:nvSpPr>
        <p:spPr bwMode="auto">
          <a:xfrm>
            <a:off x="541538" y="1883824"/>
            <a:ext cx="35954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Unresectable or metastatic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melanoma</a:t>
            </a: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 with </a:t>
            </a:r>
            <a:r>
              <a:rPr lang="en-US" sz="1600" b="0" i="1" dirty="0">
                <a:solidFill>
                  <a:schemeClr val="bg1"/>
                </a:solidFill>
                <a:latin typeface="Calibri" panose="020F0502020204030204" pitchFamily="34" charset="0"/>
              </a:rPr>
              <a:t>BRAF</a:t>
            </a: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 V600E</a:t>
            </a:r>
            <a:r>
              <a:rPr lang="en-US" sz="1600" b="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[1]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36FFAC2-DE14-4D0F-BA64-C3F07865D3B4}"/>
              </a:ext>
            </a:extLst>
          </p:cNvPr>
          <p:cNvSpPr txBox="1"/>
          <p:nvPr/>
        </p:nvSpPr>
        <p:spPr bwMode="auto">
          <a:xfrm>
            <a:off x="604674" y="2594523"/>
            <a:ext cx="353231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Dabrafenib + trametinib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53599F2-42E7-4B90-80ED-A62B85A808C8}"/>
              </a:ext>
            </a:extLst>
          </p:cNvPr>
          <p:cNvSpPr txBox="1"/>
          <p:nvPr/>
        </p:nvSpPr>
        <p:spPr bwMode="auto">
          <a:xfrm>
            <a:off x="541538" y="2972417"/>
            <a:ext cx="3595455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Adjuvant treatment for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melanoma</a:t>
            </a: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 with </a:t>
            </a:r>
            <a:r>
              <a:rPr lang="en-US" sz="1600" b="0" i="1" dirty="0">
                <a:solidFill>
                  <a:schemeClr val="bg1"/>
                </a:solidFill>
                <a:latin typeface="Calibri" panose="020F0502020204030204" pitchFamily="34" charset="0"/>
              </a:rPr>
              <a:t>BRAF</a:t>
            </a: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 V600E or </a:t>
            </a:r>
            <a:r>
              <a:rPr lang="en-US" sz="1600" b="0" i="1" dirty="0">
                <a:solidFill>
                  <a:schemeClr val="bg1"/>
                </a:solidFill>
                <a:latin typeface="Calibri" panose="020F0502020204030204" pitchFamily="34" charset="0"/>
              </a:rPr>
              <a:t>BRAF</a:t>
            </a: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 V600K and LN involvement after complete resection</a:t>
            </a:r>
            <a:r>
              <a:rPr lang="en-US" sz="1600" b="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[1,2]</a:t>
            </a:r>
          </a:p>
          <a:p>
            <a:pPr>
              <a:spcBef>
                <a:spcPct val="50000"/>
              </a:spcBef>
            </a:pP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Unresectable or metastatic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melanoma</a:t>
            </a: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 with </a:t>
            </a:r>
            <a:r>
              <a:rPr lang="en-US" sz="1600" b="0" i="1" dirty="0">
                <a:solidFill>
                  <a:schemeClr val="bg1"/>
                </a:solidFill>
                <a:latin typeface="Calibri" panose="020F0502020204030204" pitchFamily="34" charset="0"/>
              </a:rPr>
              <a:t>BRAF</a:t>
            </a: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 V600E or </a:t>
            </a:r>
            <a:r>
              <a:rPr lang="en-US" sz="1600" b="0" i="1" dirty="0">
                <a:solidFill>
                  <a:schemeClr val="bg1"/>
                </a:solidFill>
                <a:latin typeface="Calibri" panose="020F0502020204030204" pitchFamily="34" charset="0"/>
              </a:rPr>
              <a:t>BRAF</a:t>
            </a: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 V600K</a:t>
            </a:r>
            <a:r>
              <a:rPr lang="en-US" sz="1600" b="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[1,2]</a:t>
            </a:r>
          </a:p>
          <a:p>
            <a:pPr>
              <a:spcBef>
                <a:spcPct val="50000"/>
              </a:spcBef>
            </a:pP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Metastatic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NSCLC</a:t>
            </a: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 with </a:t>
            </a:r>
            <a:r>
              <a:rPr lang="en-US" sz="1600" b="0" i="1" dirty="0">
                <a:solidFill>
                  <a:schemeClr val="bg1"/>
                </a:solidFill>
                <a:latin typeface="Calibri" panose="020F0502020204030204" pitchFamily="34" charset="0"/>
              </a:rPr>
              <a:t>BRAF</a:t>
            </a: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 V600E</a:t>
            </a:r>
            <a:r>
              <a:rPr lang="en-US" sz="1600" b="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[1,2]</a:t>
            </a:r>
          </a:p>
          <a:p>
            <a:pPr>
              <a:spcBef>
                <a:spcPct val="50000"/>
              </a:spcBef>
            </a:pP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LA or metastatic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anaplastic thyroid cancer</a:t>
            </a: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 with </a:t>
            </a:r>
            <a:r>
              <a:rPr lang="en-US" sz="1600" b="0" i="1" dirty="0">
                <a:solidFill>
                  <a:schemeClr val="bg1"/>
                </a:solidFill>
                <a:latin typeface="Calibri" panose="020F0502020204030204" pitchFamily="34" charset="0"/>
              </a:rPr>
              <a:t>BRAF</a:t>
            </a: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 V600E and no locoregional treatment options</a:t>
            </a:r>
            <a:r>
              <a:rPr lang="en-US" sz="1600" b="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[1,2]</a:t>
            </a:r>
          </a:p>
          <a:p>
            <a:pPr>
              <a:spcBef>
                <a:spcPct val="50000"/>
              </a:spcBef>
            </a:pPr>
            <a:endParaRPr lang="en-US" sz="1600" b="0" baseline="30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EBBE102-D1F9-4B5F-A577-20D5D64C2179}"/>
              </a:ext>
            </a:extLst>
          </p:cNvPr>
          <p:cNvSpPr txBox="1"/>
          <p:nvPr/>
        </p:nvSpPr>
        <p:spPr bwMode="auto">
          <a:xfrm>
            <a:off x="4298272" y="2965300"/>
            <a:ext cx="35954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Unresectable or metastatic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melanoma</a:t>
            </a: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 with </a:t>
            </a:r>
            <a:r>
              <a:rPr lang="en-US" sz="1600" b="0" i="1" dirty="0">
                <a:solidFill>
                  <a:schemeClr val="bg1"/>
                </a:solidFill>
                <a:latin typeface="Calibri" panose="020F0502020204030204" pitchFamily="34" charset="0"/>
              </a:rPr>
              <a:t>BRAF</a:t>
            </a: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 V600E</a:t>
            </a:r>
            <a:r>
              <a:rPr lang="en-US" sz="1600" b="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[3]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Erdheim-Chester disease </a:t>
            </a: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with </a:t>
            </a:r>
            <a:r>
              <a:rPr lang="en-US" sz="1600" b="0" i="1" dirty="0">
                <a:solidFill>
                  <a:schemeClr val="bg1"/>
                </a:solidFill>
                <a:latin typeface="Calibri" panose="020F0502020204030204" pitchFamily="34" charset="0"/>
              </a:rPr>
              <a:t>BRAF</a:t>
            </a: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 V600E</a:t>
            </a:r>
            <a:r>
              <a:rPr lang="en-US" sz="1600" b="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 [3]</a:t>
            </a:r>
            <a:endParaRPr 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CB0F00A-B9FF-4AA1-AA22-E5B4FC6459C6}"/>
              </a:ext>
            </a:extLst>
          </p:cNvPr>
          <p:cNvSpPr txBox="1"/>
          <p:nvPr/>
        </p:nvSpPr>
        <p:spPr bwMode="auto">
          <a:xfrm>
            <a:off x="4361408" y="4309369"/>
            <a:ext cx="3532319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Vemurafenib + cobimetinib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B7EEE53-4DA6-4A59-A45E-2BCA531B9E4A}"/>
              </a:ext>
            </a:extLst>
          </p:cNvPr>
          <p:cNvSpPr txBox="1"/>
          <p:nvPr/>
        </p:nvSpPr>
        <p:spPr bwMode="auto">
          <a:xfrm>
            <a:off x="4298272" y="4687263"/>
            <a:ext cx="35954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Unresectable or metastatic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melanoma</a:t>
            </a: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 with </a:t>
            </a:r>
            <a:r>
              <a:rPr lang="en-US" sz="1600" b="0" i="1" dirty="0">
                <a:solidFill>
                  <a:schemeClr val="bg1"/>
                </a:solidFill>
                <a:latin typeface="Calibri" panose="020F0502020204030204" pitchFamily="34" charset="0"/>
              </a:rPr>
              <a:t>BRAF</a:t>
            </a: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 V600E or </a:t>
            </a:r>
            <a:r>
              <a:rPr lang="en-US" sz="1600" b="0" i="1" dirty="0">
                <a:solidFill>
                  <a:schemeClr val="bg1"/>
                </a:solidFill>
                <a:latin typeface="Calibri" panose="020F0502020204030204" pitchFamily="34" charset="0"/>
              </a:rPr>
              <a:t>BRAF</a:t>
            </a: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 V600K</a:t>
            </a:r>
            <a:r>
              <a:rPr lang="en-US" sz="1600" b="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[3,4]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FE60C40-23FC-4253-A3CA-183B354F79B4}"/>
              </a:ext>
            </a:extLst>
          </p:cNvPr>
          <p:cNvSpPr txBox="1"/>
          <p:nvPr/>
        </p:nvSpPr>
        <p:spPr bwMode="auto">
          <a:xfrm>
            <a:off x="4286156" y="1883824"/>
            <a:ext cx="35954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Unresectable or metastatic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melanoma</a:t>
            </a: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 with </a:t>
            </a:r>
            <a:r>
              <a:rPr lang="en-US" sz="1600" b="0" i="1" dirty="0">
                <a:solidFill>
                  <a:schemeClr val="bg1"/>
                </a:solidFill>
                <a:latin typeface="Calibri" panose="020F0502020204030204" pitchFamily="34" charset="0"/>
              </a:rPr>
              <a:t>BRAF</a:t>
            </a: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 V600E or </a:t>
            </a:r>
            <a:r>
              <a:rPr lang="en-US" sz="1600" b="0" i="1" dirty="0">
                <a:solidFill>
                  <a:schemeClr val="bg1"/>
                </a:solidFill>
                <a:latin typeface="Calibri" panose="020F0502020204030204" pitchFamily="34" charset="0"/>
              </a:rPr>
              <a:t>BRAF</a:t>
            </a: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 V600K</a:t>
            </a:r>
            <a:r>
              <a:rPr lang="en-US" sz="1600" b="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[2]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5642708-D7CE-4249-B066-28769BAE25A0}"/>
              </a:ext>
            </a:extLst>
          </p:cNvPr>
          <p:cNvSpPr txBox="1"/>
          <p:nvPr/>
        </p:nvSpPr>
        <p:spPr bwMode="auto">
          <a:xfrm>
            <a:off x="7999205" y="1867577"/>
            <a:ext cx="35954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Unresectable or metastatic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melanoma</a:t>
            </a: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 with </a:t>
            </a:r>
            <a:r>
              <a:rPr lang="en-US" sz="1600" b="0" i="1" dirty="0">
                <a:solidFill>
                  <a:schemeClr val="bg1"/>
                </a:solidFill>
                <a:latin typeface="Calibri" panose="020F0502020204030204" pitchFamily="34" charset="0"/>
              </a:rPr>
              <a:t>BRAF</a:t>
            </a: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 V600E or </a:t>
            </a:r>
            <a:r>
              <a:rPr lang="en-US" sz="1600" b="0" i="1" dirty="0">
                <a:solidFill>
                  <a:schemeClr val="bg1"/>
                </a:solidFill>
                <a:latin typeface="Calibri" panose="020F0502020204030204" pitchFamily="34" charset="0"/>
              </a:rPr>
              <a:t>BRAF</a:t>
            </a: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 V600K</a:t>
            </a:r>
            <a:r>
              <a:rPr lang="en-US" sz="1600" b="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[5,6]</a:t>
            </a: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xmlns="" id="{87D4C6A5-6049-40C8-8691-5F089B584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NL" altLang="en-US" sz="1200" b="0" spc="-10" dirty="0">
                <a:solidFill>
                  <a:schemeClr val="bg2"/>
                </a:solidFill>
                <a:latin typeface="Calibri" panose="020F0502020204030204" pitchFamily="34" charset="0"/>
                <a:cs typeface="+mn-cs"/>
              </a:rPr>
              <a:t>1. Dabrafenib PI. 2. Trametinib PI. 3. Vemurafenib PI. 4. Cobimetinib PI. 5. Encorafenib PI. 6. Binimetinib PI.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29C434D-760D-402C-9B72-BF7B0BF170FF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24" name="Picture 9">
              <a:extLst>
                <a:ext uri="{FF2B5EF4-FFF2-40B4-BE49-F238E27FC236}">
                  <a16:creationId xmlns:a16="http://schemas.microsoft.com/office/drawing/2014/main" xmlns="" id="{F32ED978-7F8A-4459-BF70-6AFDA7D60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E95A5936-E08D-4E04-949D-A6BFF2E3D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  <a:hlinkClick r:id="rId4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780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2098" y="1092200"/>
            <a:ext cx="5355973" cy="509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335158" y="2154240"/>
            <a:ext cx="2508990" cy="135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0000" tIns="62400" rIns="120000" bIns="62400">
            <a:spAutoFit/>
          </a:bodyPr>
          <a:lstStyle/>
          <a:p>
            <a:pPr algn="ctr" defTabSz="609585" eaLnBrk="1" hangingPunct="1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US" sz="2000" u="sng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Median OS, Mos</a:t>
            </a:r>
          </a:p>
          <a:p>
            <a:pPr defTabSz="609585" eaLnBrk="1" hangingPunct="1">
              <a:buClr>
                <a:srgbClr val="FCFEB9"/>
              </a:buClr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Mutated</a:t>
            </a:r>
            <a:r>
              <a:rPr lang="en-US" sz="2000" b="0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BRAF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: 7.49</a:t>
            </a:r>
          </a:p>
          <a:p>
            <a:pPr defTabSz="609585" eaLnBrk="1" hangingPunct="1">
              <a:buClr>
                <a:srgbClr val="FCFEB9"/>
              </a:buClr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Wild-type</a:t>
            </a:r>
            <a:r>
              <a:rPr lang="en-US" sz="2000" b="0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BRAF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: 25.2</a:t>
            </a:r>
          </a:p>
          <a:p>
            <a:pPr algn="ctr" defTabSz="609585" eaLnBrk="1" hangingPunct="1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US" sz="2000" b="0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 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= 1.9e-11</a:t>
            </a: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490134" y="279400"/>
            <a:ext cx="9859433" cy="99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480" tIns="59040" rIns="120480" bIns="59040" anchor="ctr"/>
          <a:lstStyle/>
          <a:p>
            <a:pPr defTabSz="609585" eaLnBrk="1" hangingPunct="1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n-US" sz="3733" dirty="0">
              <a:solidFill>
                <a:srgbClr val="0070C0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57106" y="1512278"/>
            <a:ext cx="6063876" cy="4234472"/>
            <a:chOff x="134766" y="2529485"/>
            <a:chExt cx="4126011" cy="280451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/>
            <a:srcRect l="-151" b="14774"/>
            <a:stretch>
              <a:fillRect/>
            </a:stretch>
          </p:blipFill>
          <p:spPr bwMode="auto">
            <a:xfrm>
              <a:off x="134766" y="2529485"/>
              <a:ext cx="3537969" cy="28045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3724153" y="2963111"/>
              <a:ext cx="536624" cy="81563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defTabSz="609585" eaLnBrk="1" hangingPunct="1">
                <a:lnSpc>
                  <a:spcPct val="80000"/>
                </a:lnSpc>
                <a:defRPr/>
              </a:pPr>
              <a:r>
                <a:rPr lang="en-US" sz="2400" b="0" dirty="0">
                  <a:solidFill>
                    <a:prstClr val="white"/>
                  </a:solidFill>
                  <a:latin typeface="Arial"/>
                </a:rPr>
                <a:t>BRAF mut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24153" y="3838506"/>
              <a:ext cx="536624" cy="14682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defTabSz="609585" eaLnBrk="1" hangingPunct="1">
                <a:lnSpc>
                  <a:spcPct val="80000"/>
                </a:lnSpc>
                <a:defRPr/>
              </a:pPr>
              <a:r>
                <a:rPr lang="en-US" sz="2400" b="0" dirty="0">
                  <a:solidFill>
                    <a:prstClr val="white"/>
                  </a:solidFill>
                  <a:latin typeface="Arial"/>
                </a:rPr>
                <a:t>BRAF wildtype</a:t>
              </a:r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AFCA493E-3E28-4EE1-93BE-01D109777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PETACC-3 Adjuvant 5-FU/LV ± Irinotecan in CRC: </a:t>
            </a:r>
            <a:br>
              <a:rPr lang="en-US" dirty="0"/>
            </a:br>
            <a:r>
              <a:rPr lang="en-US" dirty="0"/>
              <a:t>OS After Relapse According to </a:t>
            </a:r>
            <a:r>
              <a:rPr lang="en-US" i="1" dirty="0"/>
              <a:t>BRAF </a:t>
            </a:r>
            <a:r>
              <a:rPr lang="en-US" dirty="0"/>
              <a:t>Mutation Status</a:t>
            </a:r>
          </a:p>
        </p:txBody>
      </p:sp>
      <p:sp>
        <p:nvSpPr>
          <p:cNvPr id="13" name="Text Box 106">
            <a:extLst>
              <a:ext uri="{FF2B5EF4-FFF2-40B4-BE49-F238E27FC236}">
                <a16:creationId xmlns:a16="http://schemas.microsoft.com/office/drawing/2014/main" xmlns="" id="{8B3D3E26-11CE-483A-A16C-FB7D6524C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" y="6387475"/>
            <a:ext cx="46162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defTabSz="609585" eaLnBrk="1" hangingPunct="1"/>
            <a:r>
              <a:rPr lang="en-US" sz="1200" b="0" dirty="0">
                <a:solidFill>
                  <a:schemeClr val="bg2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Tejpar. ASCO 2010. Abstr 3505. Roth. JCO. 2010;28:466.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B5D5130-29A5-4161-8769-05E67924BD26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15" name="Picture 9">
              <a:extLst>
                <a:ext uri="{FF2B5EF4-FFF2-40B4-BE49-F238E27FC236}">
                  <a16:creationId xmlns:a16="http://schemas.microsoft.com/office/drawing/2014/main" xmlns="" id="{2EB302C0-B697-43F6-96F6-943058BA32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06D6348-BFD9-4B7D-8588-8527A07AD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  <a:hlinkClick r:id="rId6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4EEA44-773F-4194-90D8-DB8CFE416FF8}"/>
              </a:ext>
            </a:extLst>
          </p:cNvPr>
          <p:cNvSpPr/>
          <p:nvPr/>
        </p:nvSpPr>
        <p:spPr bwMode="auto">
          <a:xfrm>
            <a:off x="7548462" y="4767946"/>
            <a:ext cx="1129004" cy="205273"/>
          </a:xfrm>
          <a:prstGeom prst="rect">
            <a:avLst/>
          </a:prstGeom>
          <a:solidFill>
            <a:schemeClr val="tx1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06BF80B-2A21-4884-8070-8EC569F1EBD4}"/>
              </a:ext>
            </a:extLst>
          </p:cNvPr>
          <p:cNvSpPr/>
          <p:nvPr/>
        </p:nvSpPr>
        <p:spPr bwMode="auto">
          <a:xfrm>
            <a:off x="7548462" y="4633558"/>
            <a:ext cx="822960" cy="205273"/>
          </a:xfrm>
          <a:prstGeom prst="rect">
            <a:avLst/>
          </a:prstGeom>
          <a:solidFill>
            <a:schemeClr val="tx1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FEA8BD-0C6E-43D9-B412-9B392EC15AFD}"/>
              </a:ext>
            </a:extLst>
          </p:cNvPr>
          <p:cNvSpPr txBox="1"/>
          <p:nvPr/>
        </p:nvSpPr>
        <p:spPr bwMode="auto">
          <a:xfrm rot="16200000">
            <a:off x="5482884" y="3018633"/>
            <a:ext cx="2487168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OS, 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7D8E9F5-6434-4F21-84A9-AE6D81FC4712}"/>
              </a:ext>
            </a:extLst>
          </p:cNvPr>
          <p:cNvSpPr txBox="1"/>
          <p:nvPr/>
        </p:nvSpPr>
        <p:spPr bwMode="auto">
          <a:xfrm>
            <a:off x="6791234" y="1263132"/>
            <a:ext cx="535724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56A19E2-6943-48AF-8D22-57A63668F058}"/>
              </a:ext>
            </a:extLst>
          </p:cNvPr>
          <p:cNvSpPr txBox="1"/>
          <p:nvPr/>
        </p:nvSpPr>
        <p:spPr bwMode="auto">
          <a:xfrm>
            <a:off x="6908254" y="1966533"/>
            <a:ext cx="418704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30E935A-979B-423C-8A73-9807FA4957B5}"/>
              </a:ext>
            </a:extLst>
          </p:cNvPr>
          <p:cNvSpPr txBox="1"/>
          <p:nvPr/>
        </p:nvSpPr>
        <p:spPr bwMode="auto">
          <a:xfrm>
            <a:off x="6923606" y="2661382"/>
            <a:ext cx="418704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24DF1DE-7612-450E-BB15-C187E7F03830}"/>
              </a:ext>
            </a:extLst>
          </p:cNvPr>
          <p:cNvSpPr txBox="1"/>
          <p:nvPr/>
        </p:nvSpPr>
        <p:spPr bwMode="auto">
          <a:xfrm>
            <a:off x="6945756" y="3393838"/>
            <a:ext cx="418704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ED68E4F-A509-44E1-BA2F-4CC151C42DC4}"/>
              </a:ext>
            </a:extLst>
          </p:cNvPr>
          <p:cNvSpPr txBox="1"/>
          <p:nvPr/>
        </p:nvSpPr>
        <p:spPr bwMode="auto">
          <a:xfrm>
            <a:off x="6951778" y="4085062"/>
            <a:ext cx="418704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xmlns="" val="4836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1189" y="238126"/>
            <a:ext cx="11790361" cy="1103313"/>
          </a:xfrm>
        </p:spPr>
        <p:txBody>
          <a:bodyPr/>
          <a:lstStyle/>
          <a:p>
            <a:r>
              <a:rPr lang="en-US" altLang="en-US" dirty="0"/>
              <a:t>S1406: PFS With Cetuximab + Irinotecan ± Vemurafenib</a:t>
            </a:r>
          </a:p>
        </p:txBody>
      </p:sp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5309679" y="2519871"/>
            <a:ext cx="417230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HR: 0.48 (95% CI: 0.31-0.75; </a:t>
            </a:r>
            <a:r>
              <a:rPr lang="en-US" altLang="en-US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en-US" alt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.001)</a:t>
            </a:r>
            <a:endParaRPr lang="en-US" altLang="en-US" b="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6078602" y="1491745"/>
            <a:ext cx="4927494" cy="92333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Events, n</a:t>
            </a:r>
            <a:r>
              <a:rPr lang="en-US" alt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mPFS (95% CI)</a:t>
            </a:r>
            <a:endParaRPr lang="en-US" altLang="en-US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alt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                4.3 (3.6-5.7)</a:t>
            </a:r>
          </a:p>
          <a:p>
            <a:pPr algn="r"/>
            <a:r>
              <a:rPr lang="en-US" alt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                 2.0 (1.8-2.1)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 spc="-1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Kopetz. ASCO 2017. Abstr 3505. </a:t>
            </a:r>
          </a:p>
        </p:txBody>
      </p:sp>
      <p:sp>
        <p:nvSpPr>
          <p:cNvPr id="13315" name="Content Placeholder 8"/>
          <p:cNvSpPr>
            <a:spLocks noGrp="1"/>
          </p:cNvSpPr>
          <p:nvPr>
            <p:ph sz="half" idx="2"/>
          </p:nvPr>
        </p:nvSpPr>
        <p:spPr>
          <a:xfrm>
            <a:off x="6881068" y="3330165"/>
            <a:ext cx="4996995" cy="1856513"/>
          </a:xfrm>
        </p:spPr>
        <p:txBody>
          <a:bodyPr/>
          <a:lstStyle/>
          <a:p>
            <a:r>
              <a:rPr lang="en-US" altLang="en-US" sz="2400" dirty="0">
                <a:cs typeface="Calibri" panose="020F0502020204030204" pitchFamily="34" charset="0"/>
              </a:rPr>
              <a:t>Median follow-up: 7.3 mos</a:t>
            </a:r>
          </a:p>
          <a:p>
            <a:r>
              <a:rPr lang="en-US" altLang="en-US" sz="2400" dirty="0">
                <a:solidFill>
                  <a:schemeClr val="accent3"/>
                </a:solidFill>
                <a:cs typeface="Calibri" panose="020F0502020204030204" pitchFamily="34" charset="0"/>
              </a:rPr>
              <a:t>48% of patients crossed over to VIC</a:t>
            </a:r>
            <a:r>
              <a:rPr lang="en-US" altLang="en-US" sz="2400" dirty="0">
                <a:cs typeface="Calibri" panose="020F0502020204030204" pitchFamily="34" charset="0"/>
              </a:rPr>
              <a:t> after PD on IC; median PFS: 5.8 mos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1B4B52A-A4F7-4FD1-A45B-B68C3DA73E29}"/>
              </a:ext>
            </a:extLst>
          </p:cNvPr>
          <p:cNvGrpSpPr/>
          <p:nvPr/>
        </p:nvGrpSpPr>
        <p:grpSpPr>
          <a:xfrm>
            <a:off x="342346" y="1047917"/>
            <a:ext cx="7923767" cy="5182276"/>
            <a:chOff x="336968" y="1489170"/>
            <a:chExt cx="6681955" cy="4743910"/>
          </a:xfrm>
        </p:grpSpPr>
        <p:sp>
          <p:nvSpPr>
            <p:cNvPr id="13320" name="TextBox 9"/>
            <p:cNvSpPr txBox="1">
              <a:spLocks noChangeArrowheads="1"/>
            </p:cNvSpPr>
            <p:nvPr/>
          </p:nvSpPr>
          <p:spPr bwMode="auto">
            <a:xfrm rot="16200000">
              <a:off x="-40232" y="3438114"/>
              <a:ext cx="1065849" cy="31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PFS (%)</a:t>
              </a:r>
            </a:p>
          </p:txBody>
        </p: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xmlns="" id="{532D6611-0F7E-4815-96E3-3B5BCEC567A6}"/>
                </a:ext>
              </a:extLst>
            </p:cNvPr>
            <p:cNvSpPr/>
            <p:nvPr/>
          </p:nvSpPr>
          <p:spPr bwMode="auto">
            <a:xfrm>
              <a:off x="1117942" y="1666115"/>
              <a:ext cx="5598597" cy="3926872"/>
            </a:xfrm>
            <a:custGeom>
              <a:avLst/>
              <a:gdLst>
                <a:gd name="connsiteX0" fmla="*/ 0 w 5598597"/>
                <a:gd name="connsiteY0" fmla="*/ 0 h 3926872"/>
                <a:gd name="connsiteX1" fmla="*/ 0 w 5598597"/>
                <a:gd name="connsiteY1" fmla="*/ 3926872 h 3926872"/>
                <a:gd name="connsiteX2" fmla="*/ 5598597 w 5598597"/>
                <a:gd name="connsiteY2" fmla="*/ 3926872 h 392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98597" h="3926872">
                  <a:moveTo>
                    <a:pt x="0" y="0"/>
                  </a:moveTo>
                  <a:lnTo>
                    <a:pt x="0" y="3926872"/>
                  </a:lnTo>
                  <a:lnTo>
                    <a:pt x="5598597" y="3926872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5106CEC4-FFD0-44E6-BCAC-D249F4F763EB}"/>
                </a:ext>
              </a:extLst>
            </p:cNvPr>
            <p:cNvGrpSpPr/>
            <p:nvPr/>
          </p:nvGrpSpPr>
          <p:grpSpPr>
            <a:xfrm>
              <a:off x="1048324" y="1677336"/>
              <a:ext cx="73381" cy="3914625"/>
              <a:chOff x="1046735" y="1677335"/>
              <a:chExt cx="73381" cy="3914625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xmlns="" id="{C5DBE3F1-B89E-45A2-AA28-94B8C8C09012}"/>
                  </a:ext>
                </a:extLst>
              </p:cNvPr>
              <p:cNvCxnSpPr/>
              <p:nvPr/>
            </p:nvCxnSpPr>
            <p:spPr bwMode="auto">
              <a:xfrm>
                <a:off x="1052345" y="1677335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736933DC-5A37-4400-9161-1E12F0F56990}"/>
                  </a:ext>
                </a:extLst>
              </p:cNvPr>
              <p:cNvCxnSpPr/>
              <p:nvPr/>
            </p:nvCxnSpPr>
            <p:spPr bwMode="auto">
              <a:xfrm>
                <a:off x="1046735" y="2452424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D454EBEF-2B18-49DF-B2AF-89DA4417D599}"/>
                  </a:ext>
                </a:extLst>
              </p:cNvPr>
              <p:cNvCxnSpPr/>
              <p:nvPr/>
            </p:nvCxnSpPr>
            <p:spPr bwMode="auto">
              <a:xfrm>
                <a:off x="1052345" y="3240847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71F5E489-13C3-4A02-AF3E-E09749C85C5B}"/>
                  </a:ext>
                </a:extLst>
              </p:cNvPr>
              <p:cNvCxnSpPr/>
              <p:nvPr/>
            </p:nvCxnSpPr>
            <p:spPr bwMode="auto">
              <a:xfrm>
                <a:off x="1046735" y="4015936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A1A2F971-34DD-4421-BB12-75DA33E05180}"/>
                  </a:ext>
                </a:extLst>
              </p:cNvPr>
              <p:cNvCxnSpPr/>
              <p:nvPr/>
            </p:nvCxnSpPr>
            <p:spPr bwMode="auto">
              <a:xfrm>
                <a:off x="1056108" y="4816871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31E623F4-1CD2-4368-8FB3-DCA2937C153E}"/>
                  </a:ext>
                </a:extLst>
              </p:cNvPr>
              <p:cNvCxnSpPr/>
              <p:nvPr/>
            </p:nvCxnSpPr>
            <p:spPr bwMode="auto">
              <a:xfrm>
                <a:off x="1050498" y="5591960"/>
                <a:ext cx="640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83755D3-82CC-48C1-8AE2-DB90609E33F7}"/>
                </a:ext>
              </a:extLst>
            </p:cNvPr>
            <p:cNvCxnSpPr/>
            <p:nvPr/>
          </p:nvCxnSpPr>
          <p:spPr bwMode="auto">
            <a:xfrm rot="5400000">
              <a:off x="5732003" y="5636054"/>
              <a:ext cx="6888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EEA877A8-85CD-4D69-9F90-CDDBE08E9434}"/>
                </a:ext>
              </a:extLst>
            </p:cNvPr>
            <p:cNvCxnSpPr/>
            <p:nvPr/>
          </p:nvCxnSpPr>
          <p:spPr bwMode="auto">
            <a:xfrm rot="5400000">
              <a:off x="4810862" y="5630017"/>
              <a:ext cx="6888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8D3D2998-711F-437F-96C3-5B91180BF1B1}"/>
                </a:ext>
              </a:extLst>
            </p:cNvPr>
            <p:cNvCxnSpPr/>
            <p:nvPr/>
          </p:nvCxnSpPr>
          <p:spPr bwMode="auto">
            <a:xfrm rot="5400000">
              <a:off x="3873874" y="5636054"/>
              <a:ext cx="6888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A7CCBD5F-B9A6-443D-AF80-FDF77903D8DF}"/>
                </a:ext>
              </a:extLst>
            </p:cNvPr>
            <p:cNvCxnSpPr/>
            <p:nvPr/>
          </p:nvCxnSpPr>
          <p:spPr bwMode="auto">
            <a:xfrm rot="5400000">
              <a:off x="2952733" y="5630017"/>
              <a:ext cx="6888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41D682AF-EE4F-4C74-9208-EFDDB4A4AAEE}"/>
                </a:ext>
              </a:extLst>
            </p:cNvPr>
            <p:cNvCxnSpPr/>
            <p:nvPr/>
          </p:nvCxnSpPr>
          <p:spPr bwMode="auto">
            <a:xfrm rot="5400000">
              <a:off x="2000876" y="5640104"/>
              <a:ext cx="6888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E358D9A1-43BE-4E3D-975C-053E8DACB5DE}"/>
                </a:ext>
              </a:extLst>
            </p:cNvPr>
            <p:cNvCxnSpPr/>
            <p:nvPr/>
          </p:nvCxnSpPr>
          <p:spPr bwMode="auto">
            <a:xfrm rot="5400000">
              <a:off x="1079734" y="5634067"/>
              <a:ext cx="6888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7DA22669-6BB9-4666-8D95-BB0D0A88B916}"/>
                </a:ext>
              </a:extLst>
            </p:cNvPr>
            <p:cNvCxnSpPr/>
            <p:nvPr/>
          </p:nvCxnSpPr>
          <p:spPr bwMode="auto">
            <a:xfrm rot="5400000">
              <a:off x="6667043" y="5626404"/>
              <a:ext cx="6888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TextBox 9">
              <a:extLst>
                <a:ext uri="{FF2B5EF4-FFF2-40B4-BE49-F238E27FC236}">
                  <a16:creationId xmlns:a16="http://schemas.microsoft.com/office/drawing/2014/main" xmlns="" id="{480D8DA3-CA73-4BFF-A2EA-A685C1680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318" y="5394782"/>
              <a:ext cx="631641" cy="338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1" name="TextBox 9">
              <a:extLst>
                <a:ext uri="{FF2B5EF4-FFF2-40B4-BE49-F238E27FC236}">
                  <a16:creationId xmlns:a16="http://schemas.microsoft.com/office/drawing/2014/main" xmlns="" id="{D6D4452E-480F-4481-B9A6-73DA609A89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360" y="4632205"/>
              <a:ext cx="631641" cy="338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32" name="TextBox 9">
              <a:extLst>
                <a:ext uri="{FF2B5EF4-FFF2-40B4-BE49-F238E27FC236}">
                  <a16:creationId xmlns:a16="http://schemas.microsoft.com/office/drawing/2014/main" xmlns="" id="{765CD8FF-462F-4DCC-8668-ED8913D64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838" y="3818758"/>
              <a:ext cx="631641" cy="338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33" name="TextBox 9">
              <a:extLst>
                <a:ext uri="{FF2B5EF4-FFF2-40B4-BE49-F238E27FC236}">
                  <a16:creationId xmlns:a16="http://schemas.microsoft.com/office/drawing/2014/main" xmlns="" id="{67880196-4A5C-4AC7-82E5-F303310D5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880" y="3056181"/>
              <a:ext cx="631641" cy="338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60</a:t>
              </a:r>
            </a:p>
          </p:txBody>
        </p:sp>
        <p:sp>
          <p:nvSpPr>
            <p:cNvPr id="34" name="TextBox 9">
              <a:extLst>
                <a:ext uri="{FF2B5EF4-FFF2-40B4-BE49-F238E27FC236}">
                  <a16:creationId xmlns:a16="http://schemas.microsoft.com/office/drawing/2014/main" xmlns="" id="{3207F044-B834-4A8C-BEA9-04E4F0AD89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569" y="2251747"/>
              <a:ext cx="631641" cy="338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</a:p>
          </p:txBody>
        </p:sp>
        <p:sp>
          <p:nvSpPr>
            <p:cNvPr id="35" name="TextBox 9">
              <a:extLst>
                <a:ext uri="{FF2B5EF4-FFF2-40B4-BE49-F238E27FC236}">
                  <a16:creationId xmlns:a16="http://schemas.microsoft.com/office/drawing/2014/main" xmlns="" id="{AC2E91C7-6E70-4353-84E9-26F8FDBED2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611" y="1489170"/>
              <a:ext cx="631641" cy="338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36" name="TextBox 9">
              <a:extLst>
                <a:ext uri="{FF2B5EF4-FFF2-40B4-BE49-F238E27FC236}">
                  <a16:creationId xmlns:a16="http://schemas.microsoft.com/office/drawing/2014/main" xmlns="" id="{447C3FB6-17F8-4A5A-B82B-192EEA1B2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674" y="5628056"/>
              <a:ext cx="631641" cy="338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xmlns="" id="{D6A294F4-D87E-493A-BA2D-8C64D2DA9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1814" y="5643870"/>
              <a:ext cx="631641" cy="338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8" name="TextBox 9">
              <a:extLst>
                <a:ext uri="{FF2B5EF4-FFF2-40B4-BE49-F238E27FC236}">
                  <a16:creationId xmlns:a16="http://schemas.microsoft.com/office/drawing/2014/main" xmlns="" id="{3B447345-394D-475A-BB4E-93866CA124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9040" y="5630376"/>
              <a:ext cx="631641" cy="338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9" name="TextBox 9">
              <a:extLst>
                <a:ext uri="{FF2B5EF4-FFF2-40B4-BE49-F238E27FC236}">
                  <a16:creationId xmlns:a16="http://schemas.microsoft.com/office/drawing/2014/main" xmlns="" id="{F008A6C1-00AD-4EDF-B73D-9B51C00D0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0180" y="5646190"/>
              <a:ext cx="631641" cy="338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40" name="TextBox 9">
              <a:extLst>
                <a:ext uri="{FF2B5EF4-FFF2-40B4-BE49-F238E27FC236}">
                  <a16:creationId xmlns:a16="http://schemas.microsoft.com/office/drawing/2014/main" xmlns="" id="{D61D2B3B-2348-442F-BAD5-5E31A3183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5821" y="5633783"/>
              <a:ext cx="631641" cy="338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41" name="TextBox 9">
              <a:extLst>
                <a:ext uri="{FF2B5EF4-FFF2-40B4-BE49-F238E27FC236}">
                  <a16:creationId xmlns:a16="http://schemas.microsoft.com/office/drawing/2014/main" xmlns="" id="{B6BE9C1B-CF0D-4D96-B290-EAF0FEFFF5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6961" y="5649597"/>
              <a:ext cx="631641" cy="338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42" name="TextBox 9">
              <a:extLst>
                <a:ext uri="{FF2B5EF4-FFF2-40B4-BE49-F238E27FC236}">
                  <a16:creationId xmlns:a16="http://schemas.microsoft.com/office/drawing/2014/main" xmlns="" id="{E16718FF-31E3-4903-B90F-999269787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7282" y="5635441"/>
              <a:ext cx="631641" cy="338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</a:p>
          </p:txBody>
        </p:sp>
        <p:sp>
          <p:nvSpPr>
            <p:cNvPr id="43" name="TextBox 9">
              <a:extLst>
                <a:ext uri="{FF2B5EF4-FFF2-40B4-BE49-F238E27FC236}">
                  <a16:creationId xmlns:a16="http://schemas.microsoft.com/office/drawing/2014/main" xmlns="" id="{E3099E95-FAB7-481E-B136-CF2C2E74E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574" y="5894990"/>
              <a:ext cx="1065849" cy="338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Mos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3E6A0332-B83A-4847-A7F9-F6EA8F326709}"/>
                </a:ext>
              </a:extLst>
            </p:cNvPr>
            <p:cNvSpPr/>
            <p:nvPr/>
          </p:nvSpPr>
          <p:spPr bwMode="auto">
            <a:xfrm>
              <a:off x="1115494" y="1691641"/>
              <a:ext cx="4646815" cy="3599411"/>
            </a:xfrm>
            <a:custGeom>
              <a:avLst/>
              <a:gdLst>
                <a:gd name="connsiteX0" fmla="*/ 0 w 4646815"/>
                <a:gd name="connsiteY0" fmla="*/ 0 h 3599411"/>
                <a:gd name="connsiteX1" fmla="*/ 216131 w 4646815"/>
                <a:gd name="connsiteY1" fmla="*/ 0 h 3599411"/>
                <a:gd name="connsiteX2" fmla="*/ 216131 w 4646815"/>
                <a:gd name="connsiteY2" fmla="*/ 87284 h 3599411"/>
                <a:gd name="connsiteX3" fmla="*/ 336666 w 4646815"/>
                <a:gd name="connsiteY3" fmla="*/ 87284 h 3599411"/>
                <a:gd name="connsiteX4" fmla="*/ 336666 w 4646815"/>
                <a:gd name="connsiteY4" fmla="*/ 162098 h 3599411"/>
                <a:gd name="connsiteX5" fmla="*/ 357448 w 4646815"/>
                <a:gd name="connsiteY5" fmla="*/ 162098 h 3599411"/>
                <a:gd name="connsiteX6" fmla="*/ 357448 w 4646815"/>
                <a:gd name="connsiteY6" fmla="*/ 324196 h 3599411"/>
                <a:gd name="connsiteX7" fmla="*/ 374073 w 4646815"/>
                <a:gd name="connsiteY7" fmla="*/ 324196 h 3599411"/>
                <a:gd name="connsiteX8" fmla="*/ 374073 w 4646815"/>
                <a:gd name="connsiteY8" fmla="*/ 407324 h 3599411"/>
                <a:gd name="connsiteX9" fmla="*/ 390699 w 4646815"/>
                <a:gd name="connsiteY9" fmla="*/ 407324 h 3599411"/>
                <a:gd name="connsiteX10" fmla="*/ 390699 w 4646815"/>
                <a:gd name="connsiteY10" fmla="*/ 565265 h 3599411"/>
                <a:gd name="connsiteX11" fmla="*/ 428106 w 4646815"/>
                <a:gd name="connsiteY11" fmla="*/ 565265 h 3599411"/>
                <a:gd name="connsiteX12" fmla="*/ 428106 w 4646815"/>
                <a:gd name="connsiteY12" fmla="*/ 644236 h 3599411"/>
                <a:gd name="connsiteX13" fmla="*/ 448888 w 4646815"/>
                <a:gd name="connsiteY13" fmla="*/ 644236 h 3599411"/>
                <a:gd name="connsiteX14" fmla="*/ 448888 w 4646815"/>
                <a:gd name="connsiteY14" fmla="*/ 789709 h 3599411"/>
                <a:gd name="connsiteX15" fmla="*/ 448888 w 4646815"/>
                <a:gd name="connsiteY15" fmla="*/ 789709 h 3599411"/>
                <a:gd name="connsiteX16" fmla="*/ 486295 w 4646815"/>
                <a:gd name="connsiteY16" fmla="*/ 789709 h 3599411"/>
                <a:gd name="connsiteX17" fmla="*/ 486295 w 4646815"/>
                <a:gd name="connsiteY17" fmla="*/ 939338 h 3599411"/>
                <a:gd name="connsiteX18" fmla="*/ 623455 w 4646815"/>
                <a:gd name="connsiteY18" fmla="*/ 939338 h 3599411"/>
                <a:gd name="connsiteX19" fmla="*/ 623455 w 4646815"/>
                <a:gd name="connsiteY19" fmla="*/ 1018309 h 3599411"/>
                <a:gd name="connsiteX20" fmla="*/ 640080 w 4646815"/>
                <a:gd name="connsiteY20" fmla="*/ 1018309 h 3599411"/>
                <a:gd name="connsiteX21" fmla="*/ 640080 w 4646815"/>
                <a:gd name="connsiteY21" fmla="*/ 1097280 h 3599411"/>
                <a:gd name="connsiteX22" fmla="*/ 681644 w 4646815"/>
                <a:gd name="connsiteY22" fmla="*/ 1097280 h 3599411"/>
                <a:gd name="connsiteX23" fmla="*/ 681644 w 4646815"/>
                <a:gd name="connsiteY23" fmla="*/ 1263535 h 3599411"/>
                <a:gd name="connsiteX24" fmla="*/ 706582 w 4646815"/>
                <a:gd name="connsiteY24" fmla="*/ 1263535 h 3599411"/>
                <a:gd name="connsiteX25" fmla="*/ 706582 w 4646815"/>
                <a:gd name="connsiteY25" fmla="*/ 1334193 h 3599411"/>
                <a:gd name="connsiteX26" fmla="*/ 706582 w 4646815"/>
                <a:gd name="connsiteY26" fmla="*/ 1334193 h 3599411"/>
                <a:gd name="connsiteX27" fmla="*/ 706582 w 4646815"/>
                <a:gd name="connsiteY27" fmla="*/ 1413164 h 3599411"/>
                <a:gd name="connsiteX28" fmla="*/ 752302 w 4646815"/>
                <a:gd name="connsiteY28" fmla="*/ 1413164 h 3599411"/>
                <a:gd name="connsiteX29" fmla="*/ 752302 w 4646815"/>
                <a:gd name="connsiteY29" fmla="*/ 1554480 h 3599411"/>
                <a:gd name="connsiteX30" fmla="*/ 752302 w 4646815"/>
                <a:gd name="connsiteY30" fmla="*/ 1554480 h 3599411"/>
                <a:gd name="connsiteX31" fmla="*/ 752302 w 4646815"/>
                <a:gd name="connsiteY31" fmla="*/ 1633451 h 3599411"/>
                <a:gd name="connsiteX32" fmla="*/ 781397 w 4646815"/>
                <a:gd name="connsiteY32" fmla="*/ 1633451 h 3599411"/>
                <a:gd name="connsiteX33" fmla="*/ 781397 w 4646815"/>
                <a:gd name="connsiteY33" fmla="*/ 1724891 h 3599411"/>
                <a:gd name="connsiteX34" fmla="*/ 798022 w 4646815"/>
                <a:gd name="connsiteY34" fmla="*/ 1724891 h 3599411"/>
                <a:gd name="connsiteX35" fmla="*/ 798022 w 4646815"/>
                <a:gd name="connsiteY35" fmla="*/ 2190404 h 3599411"/>
                <a:gd name="connsiteX36" fmla="*/ 814648 w 4646815"/>
                <a:gd name="connsiteY36" fmla="*/ 2190404 h 3599411"/>
                <a:gd name="connsiteX37" fmla="*/ 814648 w 4646815"/>
                <a:gd name="connsiteY37" fmla="*/ 2277687 h 3599411"/>
                <a:gd name="connsiteX38" fmla="*/ 831273 w 4646815"/>
                <a:gd name="connsiteY38" fmla="*/ 2277687 h 3599411"/>
                <a:gd name="connsiteX39" fmla="*/ 831273 w 4646815"/>
                <a:gd name="connsiteY39" fmla="*/ 2335876 h 3599411"/>
                <a:gd name="connsiteX40" fmla="*/ 852055 w 4646815"/>
                <a:gd name="connsiteY40" fmla="*/ 2335876 h 3599411"/>
                <a:gd name="connsiteX41" fmla="*/ 852055 w 4646815"/>
                <a:gd name="connsiteY41" fmla="*/ 2419004 h 3599411"/>
                <a:gd name="connsiteX42" fmla="*/ 872837 w 4646815"/>
                <a:gd name="connsiteY42" fmla="*/ 2419004 h 3599411"/>
                <a:gd name="connsiteX43" fmla="*/ 872837 w 4646815"/>
                <a:gd name="connsiteY43" fmla="*/ 2489662 h 3599411"/>
                <a:gd name="connsiteX44" fmla="*/ 918557 w 4646815"/>
                <a:gd name="connsiteY44" fmla="*/ 2489662 h 3599411"/>
                <a:gd name="connsiteX45" fmla="*/ 918557 w 4646815"/>
                <a:gd name="connsiteY45" fmla="*/ 2585258 h 3599411"/>
                <a:gd name="connsiteX46" fmla="*/ 926870 w 4646815"/>
                <a:gd name="connsiteY46" fmla="*/ 2593571 h 3599411"/>
                <a:gd name="connsiteX47" fmla="*/ 926870 w 4646815"/>
                <a:gd name="connsiteY47" fmla="*/ 2660073 h 3599411"/>
                <a:gd name="connsiteX48" fmla="*/ 943495 w 4646815"/>
                <a:gd name="connsiteY48" fmla="*/ 2660073 h 3599411"/>
                <a:gd name="connsiteX49" fmla="*/ 943495 w 4646815"/>
                <a:gd name="connsiteY49" fmla="*/ 2743200 h 3599411"/>
                <a:gd name="connsiteX50" fmla="*/ 1014153 w 4646815"/>
                <a:gd name="connsiteY50" fmla="*/ 2743200 h 3599411"/>
                <a:gd name="connsiteX51" fmla="*/ 1014153 w 4646815"/>
                <a:gd name="connsiteY51" fmla="*/ 2809702 h 3599411"/>
                <a:gd name="connsiteX52" fmla="*/ 1093124 w 4646815"/>
                <a:gd name="connsiteY52" fmla="*/ 2809702 h 3599411"/>
                <a:gd name="connsiteX53" fmla="*/ 1093124 w 4646815"/>
                <a:gd name="connsiteY53" fmla="*/ 2896985 h 3599411"/>
                <a:gd name="connsiteX54" fmla="*/ 1188720 w 4646815"/>
                <a:gd name="connsiteY54" fmla="*/ 2896985 h 3599411"/>
                <a:gd name="connsiteX55" fmla="*/ 1188720 w 4646815"/>
                <a:gd name="connsiteY55" fmla="*/ 2971800 h 3599411"/>
                <a:gd name="connsiteX56" fmla="*/ 1230284 w 4646815"/>
                <a:gd name="connsiteY56" fmla="*/ 2971800 h 3599411"/>
                <a:gd name="connsiteX57" fmla="*/ 1230284 w 4646815"/>
                <a:gd name="connsiteY57" fmla="*/ 3054927 h 3599411"/>
                <a:gd name="connsiteX58" fmla="*/ 1512917 w 4646815"/>
                <a:gd name="connsiteY58" fmla="*/ 3054927 h 3599411"/>
                <a:gd name="connsiteX59" fmla="*/ 1512917 w 4646815"/>
                <a:gd name="connsiteY59" fmla="*/ 3121429 h 3599411"/>
                <a:gd name="connsiteX60" fmla="*/ 2107277 w 4646815"/>
                <a:gd name="connsiteY60" fmla="*/ 3121429 h 3599411"/>
                <a:gd name="connsiteX61" fmla="*/ 2107277 w 4646815"/>
                <a:gd name="connsiteY61" fmla="*/ 3212869 h 3599411"/>
                <a:gd name="connsiteX62" fmla="*/ 2227811 w 4646815"/>
                <a:gd name="connsiteY62" fmla="*/ 3212869 h 3599411"/>
                <a:gd name="connsiteX63" fmla="*/ 2227811 w 4646815"/>
                <a:gd name="connsiteY63" fmla="*/ 3287684 h 3599411"/>
                <a:gd name="connsiteX64" fmla="*/ 2269375 w 4646815"/>
                <a:gd name="connsiteY64" fmla="*/ 3287684 h 3599411"/>
                <a:gd name="connsiteX65" fmla="*/ 2269375 w 4646815"/>
                <a:gd name="connsiteY65" fmla="*/ 3362498 h 3599411"/>
                <a:gd name="connsiteX66" fmla="*/ 2581102 w 4646815"/>
                <a:gd name="connsiteY66" fmla="*/ 3362498 h 3599411"/>
                <a:gd name="connsiteX67" fmla="*/ 2581102 w 4646815"/>
                <a:gd name="connsiteY67" fmla="*/ 3433156 h 3599411"/>
                <a:gd name="connsiteX68" fmla="*/ 3054928 w 4646815"/>
                <a:gd name="connsiteY68" fmla="*/ 3433156 h 3599411"/>
                <a:gd name="connsiteX69" fmla="*/ 3054928 w 4646815"/>
                <a:gd name="connsiteY69" fmla="*/ 3520440 h 3599411"/>
                <a:gd name="connsiteX70" fmla="*/ 3474720 w 4646815"/>
                <a:gd name="connsiteY70" fmla="*/ 3520440 h 3599411"/>
                <a:gd name="connsiteX71" fmla="*/ 3474720 w 4646815"/>
                <a:gd name="connsiteY71" fmla="*/ 3599411 h 3599411"/>
                <a:gd name="connsiteX72" fmla="*/ 4646815 w 4646815"/>
                <a:gd name="connsiteY72" fmla="*/ 3599411 h 3599411"/>
                <a:gd name="connsiteX0" fmla="*/ 0 w 4646815"/>
                <a:gd name="connsiteY0" fmla="*/ 0 h 3599411"/>
                <a:gd name="connsiteX1" fmla="*/ 216131 w 4646815"/>
                <a:gd name="connsiteY1" fmla="*/ 0 h 3599411"/>
                <a:gd name="connsiteX2" fmla="*/ 216131 w 4646815"/>
                <a:gd name="connsiteY2" fmla="*/ 87284 h 3599411"/>
                <a:gd name="connsiteX3" fmla="*/ 336666 w 4646815"/>
                <a:gd name="connsiteY3" fmla="*/ 87284 h 3599411"/>
                <a:gd name="connsiteX4" fmla="*/ 336666 w 4646815"/>
                <a:gd name="connsiteY4" fmla="*/ 162098 h 3599411"/>
                <a:gd name="connsiteX5" fmla="*/ 357448 w 4646815"/>
                <a:gd name="connsiteY5" fmla="*/ 162098 h 3599411"/>
                <a:gd name="connsiteX6" fmla="*/ 357448 w 4646815"/>
                <a:gd name="connsiteY6" fmla="*/ 324196 h 3599411"/>
                <a:gd name="connsiteX7" fmla="*/ 374073 w 4646815"/>
                <a:gd name="connsiteY7" fmla="*/ 324196 h 3599411"/>
                <a:gd name="connsiteX8" fmla="*/ 374073 w 4646815"/>
                <a:gd name="connsiteY8" fmla="*/ 407324 h 3599411"/>
                <a:gd name="connsiteX9" fmla="*/ 390699 w 4646815"/>
                <a:gd name="connsiteY9" fmla="*/ 407324 h 3599411"/>
                <a:gd name="connsiteX10" fmla="*/ 390699 w 4646815"/>
                <a:gd name="connsiteY10" fmla="*/ 565265 h 3599411"/>
                <a:gd name="connsiteX11" fmla="*/ 428106 w 4646815"/>
                <a:gd name="connsiteY11" fmla="*/ 565265 h 3599411"/>
                <a:gd name="connsiteX12" fmla="*/ 428106 w 4646815"/>
                <a:gd name="connsiteY12" fmla="*/ 644236 h 3599411"/>
                <a:gd name="connsiteX13" fmla="*/ 448888 w 4646815"/>
                <a:gd name="connsiteY13" fmla="*/ 644236 h 3599411"/>
                <a:gd name="connsiteX14" fmla="*/ 448888 w 4646815"/>
                <a:gd name="connsiteY14" fmla="*/ 789709 h 3599411"/>
                <a:gd name="connsiteX15" fmla="*/ 448888 w 4646815"/>
                <a:gd name="connsiteY15" fmla="*/ 789709 h 3599411"/>
                <a:gd name="connsiteX16" fmla="*/ 486295 w 4646815"/>
                <a:gd name="connsiteY16" fmla="*/ 789709 h 3599411"/>
                <a:gd name="connsiteX17" fmla="*/ 486295 w 4646815"/>
                <a:gd name="connsiteY17" fmla="*/ 939338 h 3599411"/>
                <a:gd name="connsiteX18" fmla="*/ 623455 w 4646815"/>
                <a:gd name="connsiteY18" fmla="*/ 939338 h 3599411"/>
                <a:gd name="connsiteX19" fmla="*/ 623455 w 4646815"/>
                <a:gd name="connsiteY19" fmla="*/ 1018309 h 3599411"/>
                <a:gd name="connsiteX20" fmla="*/ 640080 w 4646815"/>
                <a:gd name="connsiteY20" fmla="*/ 1018309 h 3599411"/>
                <a:gd name="connsiteX21" fmla="*/ 640080 w 4646815"/>
                <a:gd name="connsiteY21" fmla="*/ 1097280 h 3599411"/>
                <a:gd name="connsiteX22" fmla="*/ 681644 w 4646815"/>
                <a:gd name="connsiteY22" fmla="*/ 1097280 h 3599411"/>
                <a:gd name="connsiteX23" fmla="*/ 681644 w 4646815"/>
                <a:gd name="connsiteY23" fmla="*/ 1263535 h 3599411"/>
                <a:gd name="connsiteX24" fmla="*/ 706582 w 4646815"/>
                <a:gd name="connsiteY24" fmla="*/ 1263535 h 3599411"/>
                <a:gd name="connsiteX25" fmla="*/ 706582 w 4646815"/>
                <a:gd name="connsiteY25" fmla="*/ 1334193 h 3599411"/>
                <a:gd name="connsiteX26" fmla="*/ 706582 w 4646815"/>
                <a:gd name="connsiteY26" fmla="*/ 1334193 h 3599411"/>
                <a:gd name="connsiteX27" fmla="*/ 706582 w 4646815"/>
                <a:gd name="connsiteY27" fmla="*/ 1413164 h 3599411"/>
                <a:gd name="connsiteX28" fmla="*/ 752302 w 4646815"/>
                <a:gd name="connsiteY28" fmla="*/ 1413164 h 3599411"/>
                <a:gd name="connsiteX29" fmla="*/ 752302 w 4646815"/>
                <a:gd name="connsiteY29" fmla="*/ 1554480 h 3599411"/>
                <a:gd name="connsiteX30" fmla="*/ 752302 w 4646815"/>
                <a:gd name="connsiteY30" fmla="*/ 1554480 h 3599411"/>
                <a:gd name="connsiteX31" fmla="*/ 752302 w 4646815"/>
                <a:gd name="connsiteY31" fmla="*/ 1633451 h 3599411"/>
                <a:gd name="connsiteX32" fmla="*/ 781397 w 4646815"/>
                <a:gd name="connsiteY32" fmla="*/ 1633451 h 3599411"/>
                <a:gd name="connsiteX33" fmla="*/ 781397 w 4646815"/>
                <a:gd name="connsiteY33" fmla="*/ 1724891 h 3599411"/>
                <a:gd name="connsiteX34" fmla="*/ 798022 w 4646815"/>
                <a:gd name="connsiteY34" fmla="*/ 1724891 h 3599411"/>
                <a:gd name="connsiteX35" fmla="*/ 798022 w 4646815"/>
                <a:gd name="connsiteY35" fmla="*/ 2190404 h 3599411"/>
                <a:gd name="connsiteX36" fmla="*/ 814648 w 4646815"/>
                <a:gd name="connsiteY36" fmla="*/ 2190404 h 3599411"/>
                <a:gd name="connsiteX37" fmla="*/ 814648 w 4646815"/>
                <a:gd name="connsiteY37" fmla="*/ 2277687 h 3599411"/>
                <a:gd name="connsiteX38" fmla="*/ 831273 w 4646815"/>
                <a:gd name="connsiteY38" fmla="*/ 2277687 h 3599411"/>
                <a:gd name="connsiteX39" fmla="*/ 831273 w 4646815"/>
                <a:gd name="connsiteY39" fmla="*/ 2335876 h 3599411"/>
                <a:gd name="connsiteX40" fmla="*/ 852055 w 4646815"/>
                <a:gd name="connsiteY40" fmla="*/ 2335876 h 3599411"/>
                <a:gd name="connsiteX41" fmla="*/ 852055 w 4646815"/>
                <a:gd name="connsiteY41" fmla="*/ 2419004 h 3599411"/>
                <a:gd name="connsiteX42" fmla="*/ 872837 w 4646815"/>
                <a:gd name="connsiteY42" fmla="*/ 2419004 h 3599411"/>
                <a:gd name="connsiteX43" fmla="*/ 872837 w 4646815"/>
                <a:gd name="connsiteY43" fmla="*/ 2489662 h 3599411"/>
                <a:gd name="connsiteX44" fmla="*/ 918557 w 4646815"/>
                <a:gd name="connsiteY44" fmla="*/ 2489662 h 3599411"/>
                <a:gd name="connsiteX45" fmla="*/ 918557 w 4646815"/>
                <a:gd name="connsiteY45" fmla="*/ 2585258 h 3599411"/>
                <a:gd name="connsiteX46" fmla="*/ 926870 w 4646815"/>
                <a:gd name="connsiteY46" fmla="*/ 2593571 h 3599411"/>
                <a:gd name="connsiteX47" fmla="*/ 926870 w 4646815"/>
                <a:gd name="connsiteY47" fmla="*/ 2660073 h 3599411"/>
                <a:gd name="connsiteX48" fmla="*/ 943495 w 4646815"/>
                <a:gd name="connsiteY48" fmla="*/ 2660073 h 3599411"/>
                <a:gd name="connsiteX49" fmla="*/ 943495 w 4646815"/>
                <a:gd name="connsiteY49" fmla="*/ 2743200 h 3599411"/>
                <a:gd name="connsiteX50" fmla="*/ 1014153 w 4646815"/>
                <a:gd name="connsiteY50" fmla="*/ 2743200 h 3599411"/>
                <a:gd name="connsiteX51" fmla="*/ 1014153 w 4646815"/>
                <a:gd name="connsiteY51" fmla="*/ 2809702 h 3599411"/>
                <a:gd name="connsiteX52" fmla="*/ 1093124 w 4646815"/>
                <a:gd name="connsiteY52" fmla="*/ 2809702 h 3599411"/>
                <a:gd name="connsiteX53" fmla="*/ 1093124 w 4646815"/>
                <a:gd name="connsiteY53" fmla="*/ 2896985 h 3599411"/>
                <a:gd name="connsiteX54" fmla="*/ 1188720 w 4646815"/>
                <a:gd name="connsiteY54" fmla="*/ 2896985 h 3599411"/>
                <a:gd name="connsiteX55" fmla="*/ 1188720 w 4646815"/>
                <a:gd name="connsiteY55" fmla="*/ 2971800 h 3599411"/>
                <a:gd name="connsiteX56" fmla="*/ 1230284 w 4646815"/>
                <a:gd name="connsiteY56" fmla="*/ 2971800 h 3599411"/>
                <a:gd name="connsiteX57" fmla="*/ 1230284 w 4646815"/>
                <a:gd name="connsiteY57" fmla="*/ 3054927 h 3599411"/>
                <a:gd name="connsiteX58" fmla="*/ 1512917 w 4646815"/>
                <a:gd name="connsiteY58" fmla="*/ 3054927 h 3599411"/>
                <a:gd name="connsiteX59" fmla="*/ 1512917 w 4646815"/>
                <a:gd name="connsiteY59" fmla="*/ 3121429 h 3599411"/>
                <a:gd name="connsiteX60" fmla="*/ 2107277 w 4646815"/>
                <a:gd name="connsiteY60" fmla="*/ 3121429 h 3599411"/>
                <a:gd name="connsiteX61" fmla="*/ 2107277 w 4646815"/>
                <a:gd name="connsiteY61" fmla="*/ 3212869 h 3599411"/>
                <a:gd name="connsiteX62" fmla="*/ 2227811 w 4646815"/>
                <a:gd name="connsiteY62" fmla="*/ 3212869 h 3599411"/>
                <a:gd name="connsiteX63" fmla="*/ 2227811 w 4646815"/>
                <a:gd name="connsiteY63" fmla="*/ 3287684 h 3599411"/>
                <a:gd name="connsiteX64" fmla="*/ 2269375 w 4646815"/>
                <a:gd name="connsiteY64" fmla="*/ 3287684 h 3599411"/>
                <a:gd name="connsiteX65" fmla="*/ 2269375 w 4646815"/>
                <a:gd name="connsiteY65" fmla="*/ 3362498 h 3599411"/>
                <a:gd name="connsiteX66" fmla="*/ 2581102 w 4646815"/>
                <a:gd name="connsiteY66" fmla="*/ 3362498 h 3599411"/>
                <a:gd name="connsiteX67" fmla="*/ 2581102 w 4646815"/>
                <a:gd name="connsiteY67" fmla="*/ 3433156 h 3599411"/>
                <a:gd name="connsiteX68" fmla="*/ 3054928 w 4646815"/>
                <a:gd name="connsiteY68" fmla="*/ 3433156 h 3599411"/>
                <a:gd name="connsiteX69" fmla="*/ 3054928 w 4646815"/>
                <a:gd name="connsiteY69" fmla="*/ 3520440 h 3599411"/>
                <a:gd name="connsiteX70" fmla="*/ 3474720 w 4646815"/>
                <a:gd name="connsiteY70" fmla="*/ 3520440 h 3599411"/>
                <a:gd name="connsiteX71" fmla="*/ 3474720 w 4646815"/>
                <a:gd name="connsiteY71" fmla="*/ 3599411 h 3599411"/>
                <a:gd name="connsiteX72" fmla="*/ 4646815 w 4646815"/>
                <a:gd name="connsiteY72" fmla="*/ 3599411 h 3599411"/>
                <a:gd name="connsiteX0" fmla="*/ 0 w 4646815"/>
                <a:gd name="connsiteY0" fmla="*/ 0 h 3599411"/>
                <a:gd name="connsiteX1" fmla="*/ 216131 w 4646815"/>
                <a:gd name="connsiteY1" fmla="*/ 0 h 3599411"/>
                <a:gd name="connsiteX2" fmla="*/ 216131 w 4646815"/>
                <a:gd name="connsiteY2" fmla="*/ 87284 h 3599411"/>
                <a:gd name="connsiteX3" fmla="*/ 336666 w 4646815"/>
                <a:gd name="connsiteY3" fmla="*/ 87284 h 3599411"/>
                <a:gd name="connsiteX4" fmla="*/ 336666 w 4646815"/>
                <a:gd name="connsiteY4" fmla="*/ 162098 h 3599411"/>
                <a:gd name="connsiteX5" fmla="*/ 357448 w 4646815"/>
                <a:gd name="connsiteY5" fmla="*/ 162098 h 3599411"/>
                <a:gd name="connsiteX6" fmla="*/ 357448 w 4646815"/>
                <a:gd name="connsiteY6" fmla="*/ 324196 h 3599411"/>
                <a:gd name="connsiteX7" fmla="*/ 374073 w 4646815"/>
                <a:gd name="connsiteY7" fmla="*/ 324196 h 3599411"/>
                <a:gd name="connsiteX8" fmla="*/ 374073 w 4646815"/>
                <a:gd name="connsiteY8" fmla="*/ 407324 h 3599411"/>
                <a:gd name="connsiteX9" fmla="*/ 390699 w 4646815"/>
                <a:gd name="connsiteY9" fmla="*/ 407324 h 3599411"/>
                <a:gd name="connsiteX10" fmla="*/ 390699 w 4646815"/>
                <a:gd name="connsiteY10" fmla="*/ 565265 h 3599411"/>
                <a:gd name="connsiteX11" fmla="*/ 428106 w 4646815"/>
                <a:gd name="connsiteY11" fmla="*/ 565265 h 3599411"/>
                <a:gd name="connsiteX12" fmla="*/ 428106 w 4646815"/>
                <a:gd name="connsiteY12" fmla="*/ 644236 h 3599411"/>
                <a:gd name="connsiteX13" fmla="*/ 448888 w 4646815"/>
                <a:gd name="connsiteY13" fmla="*/ 644236 h 3599411"/>
                <a:gd name="connsiteX14" fmla="*/ 448888 w 4646815"/>
                <a:gd name="connsiteY14" fmla="*/ 789709 h 3599411"/>
                <a:gd name="connsiteX15" fmla="*/ 448888 w 4646815"/>
                <a:gd name="connsiteY15" fmla="*/ 789709 h 3599411"/>
                <a:gd name="connsiteX16" fmla="*/ 486295 w 4646815"/>
                <a:gd name="connsiteY16" fmla="*/ 789709 h 3599411"/>
                <a:gd name="connsiteX17" fmla="*/ 486295 w 4646815"/>
                <a:gd name="connsiteY17" fmla="*/ 939338 h 3599411"/>
                <a:gd name="connsiteX18" fmla="*/ 623455 w 4646815"/>
                <a:gd name="connsiteY18" fmla="*/ 939338 h 3599411"/>
                <a:gd name="connsiteX19" fmla="*/ 623455 w 4646815"/>
                <a:gd name="connsiteY19" fmla="*/ 1018309 h 3599411"/>
                <a:gd name="connsiteX20" fmla="*/ 640080 w 4646815"/>
                <a:gd name="connsiteY20" fmla="*/ 1018309 h 3599411"/>
                <a:gd name="connsiteX21" fmla="*/ 640080 w 4646815"/>
                <a:gd name="connsiteY21" fmla="*/ 1097280 h 3599411"/>
                <a:gd name="connsiteX22" fmla="*/ 681644 w 4646815"/>
                <a:gd name="connsiteY22" fmla="*/ 1097280 h 3599411"/>
                <a:gd name="connsiteX23" fmla="*/ 681644 w 4646815"/>
                <a:gd name="connsiteY23" fmla="*/ 1263535 h 3599411"/>
                <a:gd name="connsiteX24" fmla="*/ 706582 w 4646815"/>
                <a:gd name="connsiteY24" fmla="*/ 1263535 h 3599411"/>
                <a:gd name="connsiteX25" fmla="*/ 706582 w 4646815"/>
                <a:gd name="connsiteY25" fmla="*/ 1334193 h 3599411"/>
                <a:gd name="connsiteX26" fmla="*/ 706582 w 4646815"/>
                <a:gd name="connsiteY26" fmla="*/ 1334193 h 3599411"/>
                <a:gd name="connsiteX27" fmla="*/ 706582 w 4646815"/>
                <a:gd name="connsiteY27" fmla="*/ 1413164 h 3599411"/>
                <a:gd name="connsiteX28" fmla="*/ 752302 w 4646815"/>
                <a:gd name="connsiteY28" fmla="*/ 1413164 h 3599411"/>
                <a:gd name="connsiteX29" fmla="*/ 752302 w 4646815"/>
                <a:gd name="connsiteY29" fmla="*/ 1554480 h 3599411"/>
                <a:gd name="connsiteX30" fmla="*/ 752302 w 4646815"/>
                <a:gd name="connsiteY30" fmla="*/ 1554480 h 3599411"/>
                <a:gd name="connsiteX31" fmla="*/ 752302 w 4646815"/>
                <a:gd name="connsiteY31" fmla="*/ 1633451 h 3599411"/>
                <a:gd name="connsiteX32" fmla="*/ 781397 w 4646815"/>
                <a:gd name="connsiteY32" fmla="*/ 1633451 h 3599411"/>
                <a:gd name="connsiteX33" fmla="*/ 781397 w 4646815"/>
                <a:gd name="connsiteY33" fmla="*/ 1724891 h 3599411"/>
                <a:gd name="connsiteX34" fmla="*/ 798022 w 4646815"/>
                <a:gd name="connsiteY34" fmla="*/ 1724891 h 3599411"/>
                <a:gd name="connsiteX35" fmla="*/ 798022 w 4646815"/>
                <a:gd name="connsiteY35" fmla="*/ 2190404 h 3599411"/>
                <a:gd name="connsiteX36" fmla="*/ 814648 w 4646815"/>
                <a:gd name="connsiteY36" fmla="*/ 2190404 h 3599411"/>
                <a:gd name="connsiteX37" fmla="*/ 814648 w 4646815"/>
                <a:gd name="connsiteY37" fmla="*/ 2277687 h 3599411"/>
                <a:gd name="connsiteX38" fmla="*/ 831273 w 4646815"/>
                <a:gd name="connsiteY38" fmla="*/ 2277687 h 3599411"/>
                <a:gd name="connsiteX39" fmla="*/ 831273 w 4646815"/>
                <a:gd name="connsiteY39" fmla="*/ 2335876 h 3599411"/>
                <a:gd name="connsiteX40" fmla="*/ 852055 w 4646815"/>
                <a:gd name="connsiteY40" fmla="*/ 2335876 h 3599411"/>
                <a:gd name="connsiteX41" fmla="*/ 852055 w 4646815"/>
                <a:gd name="connsiteY41" fmla="*/ 2419004 h 3599411"/>
                <a:gd name="connsiteX42" fmla="*/ 872837 w 4646815"/>
                <a:gd name="connsiteY42" fmla="*/ 2419004 h 3599411"/>
                <a:gd name="connsiteX43" fmla="*/ 872837 w 4646815"/>
                <a:gd name="connsiteY43" fmla="*/ 2489662 h 3599411"/>
                <a:gd name="connsiteX44" fmla="*/ 918557 w 4646815"/>
                <a:gd name="connsiteY44" fmla="*/ 2489662 h 3599411"/>
                <a:gd name="connsiteX45" fmla="*/ 918557 w 4646815"/>
                <a:gd name="connsiteY45" fmla="*/ 2585258 h 3599411"/>
                <a:gd name="connsiteX46" fmla="*/ 926870 w 4646815"/>
                <a:gd name="connsiteY46" fmla="*/ 2587614 h 3599411"/>
                <a:gd name="connsiteX47" fmla="*/ 926870 w 4646815"/>
                <a:gd name="connsiteY47" fmla="*/ 2660073 h 3599411"/>
                <a:gd name="connsiteX48" fmla="*/ 943495 w 4646815"/>
                <a:gd name="connsiteY48" fmla="*/ 2660073 h 3599411"/>
                <a:gd name="connsiteX49" fmla="*/ 943495 w 4646815"/>
                <a:gd name="connsiteY49" fmla="*/ 2743200 h 3599411"/>
                <a:gd name="connsiteX50" fmla="*/ 1014153 w 4646815"/>
                <a:gd name="connsiteY50" fmla="*/ 2743200 h 3599411"/>
                <a:gd name="connsiteX51" fmla="*/ 1014153 w 4646815"/>
                <a:gd name="connsiteY51" fmla="*/ 2809702 h 3599411"/>
                <a:gd name="connsiteX52" fmla="*/ 1093124 w 4646815"/>
                <a:gd name="connsiteY52" fmla="*/ 2809702 h 3599411"/>
                <a:gd name="connsiteX53" fmla="*/ 1093124 w 4646815"/>
                <a:gd name="connsiteY53" fmla="*/ 2896985 h 3599411"/>
                <a:gd name="connsiteX54" fmla="*/ 1188720 w 4646815"/>
                <a:gd name="connsiteY54" fmla="*/ 2896985 h 3599411"/>
                <a:gd name="connsiteX55" fmla="*/ 1188720 w 4646815"/>
                <a:gd name="connsiteY55" fmla="*/ 2971800 h 3599411"/>
                <a:gd name="connsiteX56" fmla="*/ 1230284 w 4646815"/>
                <a:gd name="connsiteY56" fmla="*/ 2971800 h 3599411"/>
                <a:gd name="connsiteX57" fmla="*/ 1230284 w 4646815"/>
                <a:gd name="connsiteY57" fmla="*/ 3054927 h 3599411"/>
                <a:gd name="connsiteX58" fmla="*/ 1512917 w 4646815"/>
                <a:gd name="connsiteY58" fmla="*/ 3054927 h 3599411"/>
                <a:gd name="connsiteX59" fmla="*/ 1512917 w 4646815"/>
                <a:gd name="connsiteY59" fmla="*/ 3121429 h 3599411"/>
                <a:gd name="connsiteX60" fmla="*/ 2107277 w 4646815"/>
                <a:gd name="connsiteY60" fmla="*/ 3121429 h 3599411"/>
                <a:gd name="connsiteX61" fmla="*/ 2107277 w 4646815"/>
                <a:gd name="connsiteY61" fmla="*/ 3212869 h 3599411"/>
                <a:gd name="connsiteX62" fmla="*/ 2227811 w 4646815"/>
                <a:gd name="connsiteY62" fmla="*/ 3212869 h 3599411"/>
                <a:gd name="connsiteX63" fmla="*/ 2227811 w 4646815"/>
                <a:gd name="connsiteY63" fmla="*/ 3287684 h 3599411"/>
                <a:gd name="connsiteX64" fmla="*/ 2269375 w 4646815"/>
                <a:gd name="connsiteY64" fmla="*/ 3287684 h 3599411"/>
                <a:gd name="connsiteX65" fmla="*/ 2269375 w 4646815"/>
                <a:gd name="connsiteY65" fmla="*/ 3362498 h 3599411"/>
                <a:gd name="connsiteX66" fmla="*/ 2581102 w 4646815"/>
                <a:gd name="connsiteY66" fmla="*/ 3362498 h 3599411"/>
                <a:gd name="connsiteX67" fmla="*/ 2581102 w 4646815"/>
                <a:gd name="connsiteY67" fmla="*/ 3433156 h 3599411"/>
                <a:gd name="connsiteX68" fmla="*/ 3054928 w 4646815"/>
                <a:gd name="connsiteY68" fmla="*/ 3433156 h 3599411"/>
                <a:gd name="connsiteX69" fmla="*/ 3054928 w 4646815"/>
                <a:gd name="connsiteY69" fmla="*/ 3520440 h 3599411"/>
                <a:gd name="connsiteX70" fmla="*/ 3474720 w 4646815"/>
                <a:gd name="connsiteY70" fmla="*/ 3520440 h 3599411"/>
                <a:gd name="connsiteX71" fmla="*/ 3474720 w 4646815"/>
                <a:gd name="connsiteY71" fmla="*/ 3599411 h 3599411"/>
                <a:gd name="connsiteX72" fmla="*/ 4646815 w 4646815"/>
                <a:gd name="connsiteY72" fmla="*/ 3599411 h 35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4646815" h="3599411">
                  <a:moveTo>
                    <a:pt x="0" y="0"/>
                  </a:moveTo>
                  <a:lnTo>
                    <a:pt x="216131" y="0"/>
                  </a:lnTo>
                  <a:lnTo>
                    <a:pt x="216131" y="87284"/>
                  </a:lnTo>
                  <a:lnTo>
                    <a:pt x="336666" y="87284"/>
                  </a:lnTo>
                  <a:lnTo>
                    <a:pt x="336666" y="162098"/>
                  </a:lnTo>
                  <a:lnTo>
                    <a:pt x="357448" y="162098"/>
                  </a:lnTo>
                  <a:lnTo>
                    <a:pt x="357448" y="324196"/>
                  </a:lnTo>
                  <a:lnTo>
                    <a:pt x="374073" y="324196"/>
                  </a:lnTo>
                  <a:lnTo>
                    <a:pt x="374073" y="407324"/>
                  </a:lnTo>
                  <a:lnTo>
                    <a:pt x="390699" y="407324"/>
                  </a:lnTo>
                  <a:lnTo>
                    <a:pt x="390699" y="565265"/>
                  </a:lnTo>
                  <a:lnTo>
                    <a:pt x="428106" y="565265"/>
                  </a:lnTo>
                  <a:lnTo>
                    <a:pt x="428106" y="644236"/>
                  </a:lnTo>
                  <a:lnTo>
                    <a:pt x="448888" y="644236"/>
                  </a:lnTo>
                  <a:lnTo>
                    <a:pt x="448888" y="789709"/>
                  </a:lnTo>
                  <a:lnTo>
                    <a:pt x="448888" y="789709"/>
                  </a:lnTo>
                  <a:lnTo>
                    <a:pt x="486295" y="789709"/>
                  </a:lnTo>
                  <a:lnTo>
                    <a:pt x="486295" y="939338"/>
                  </a:lnTo>
                  <a:lnTo>
                    <a:pt x="623455" y="939338"/>
                  </a:lnTo>
                  <a:lnTo>
                    <a:pt x="623455" y="1018309"/>
                  </a:lnTo>
                  <a:lnTo>
                    <a:pt x="640080" y="1018309"/>
                  </a:lnTo>
                  <a:lnTo>
                    <a:pt x="640080" y="1097280"/>
                  </a:lnTo>
                  <a:lnTo>
                    <a:pt x="681644" y="1097280"/>
                  </a:lnTo>
                  <a:lnTo>
                    <a:pt x="681644" y="1263535"/>
                  </a:lnTo>
                  <a:lnTo>
                    <a:pt x="706582" y="1263535"/>
                  </a:lnTo>
                  <a:lnTo>
                    <a:pt x="706582" y="1334193"/>
                  </a:lnTo>
                  <a:lnTo>
                    <a:pt x="706582" y="1334193"/>
                  </a:lnTo>
                  <a:lnTo>
                    <a:pt x="706582" y="1413164"/>
                  </a:lnTo>
                  <a:lnTo>
                    <a:pt x="752302" y="1413164"/>
                  </a:lnTo>
                  <a:lnTo>
                    <a:pt x="752302" y="1554480"/>
                  </a:lnTo>
                  <a:lnTo>
                    <a:pt x="752302" y="1554480"/>
                  </a:lnTo>
                  <a:lnTo>
                    <a:pt x="752302" y="1633451"/>
                  </a:lnTo>
                  <a:lnTo>
                    <a:pt x="781397" y="1633451"/>
                  </a:lnTo>
                  <a:lnTo>
                    <a:pt x="781397" y="1724891"/>
                  </a:lnTo>
                  <a:lnTo>
                    <a:pt x="798022" y="1724891"/>
                  </a:lnTo>
                  <a:lnTo>
                    <a:pt x="798022" y="2190404"/>
                  </a:lnTo>
                  <a:lnTo>
                    <a:pt x="814648" y="2190404"/>
                  </a:lnTo>
                  <a:lnTo>
                    <a:pt x="814648" y="2277687"/>
                  </a:lnTo>
                  <a:lnTo>
                    <a:pt x="831273" y="2277687"/>
                  </a:lnTo>
                  <a:lnTo>
                    <a:pt x="831273" y="2335876"/>
                  </a:lnTo>
                  <a:lnTo>
                    <a:pt x="852055" y="2335876"/>
                  </a:lnTo>
                  <a:lnTo>
                    <a:pt x="852055" y="2419004"/>
                  </a:lnTo>
                  <a:lnTo>
                    <a:pt x="872837" y="2419004"/>
                  </a:lnTo>
                  <a:lnTo>
                    <a:pt x="872837" y="2489662"/>
                  </a:lnTo>
                  <a:lnTo>
                    <a:pt x="918557" y="2489662"/>
                  </a:lnTo>
                  <a:lnTo>
                    <a:pt x="918557" y="2585258"/>
                  </a:lnTo>
                  <a:lnTo>
                    <a:pt x="926870" y="2587614"/>
                  </a:lnTo>
                  <a:lnTo>
                    <a:pt x="926870" y="2660073"/>
                  </a:lnTo>
                  <a:lnTo>
                    <a:pt x="943495" y="2660073"/>
                  </a:lnTo>
                  <a:lnTo>
                    <a:pt x="943495" y="2743200"/>
                  </a:lnTo>
                  <a:lnTo>
                    <a:pt x="1014153" y="2743200"/>
                  </a:lnTo>
                  <a:lnTo>
                    <a:pt x="1014153" y="2809702"/>
                  </a:lnTo>
                  <a:lnTo>
                    <a:pt x="1093124" y="2809702"/>
                  </a:lnTo>
                  <a:lnTo>
                    <a:pt x="1093124" y="2896985"/>
                  </a:lnTo>
                  <a:lnTo>
                    <a:pt x="1188720" y="2896985"/>
                  </a:lnTo>
                  <a:lnTo>
                    <a:pt x="1188720" y="2971800"/>
                  </a:lnTo>
                  <a:lnTo>
                    <a:pt x="1230284" y="2971800"/>
                  </a:lnTo>
                  <a:lnTo>
                    <a:pt x="1230284" y="3054927"/>
                  </a:lnTo>
                  <a:lnTo>
                    <a:pt x="1512917" y="3054927"/>
                  </a:lnTo>
                  <a:lnTo>
                    <a:pt x="1512917" y="3121429"/>
                  </a:lnTo>
                  <a:lnTo>
                    <a:pt x="2107277" y="3121429"/>
                  </a:lnTo>
                  <a:lnTo>
                    <a:pt x="2107277" y="3212869"/>
                  </a:lnTo>
                  <a:lnTo>
                    <a:pt x="2227811" y="3212869"/>
                  </a:lnTo>
                  <a:lnTo>
                    <a:pt x="2227811" y="3287684"/>
                  </a:lnTo>
                  <a:lnTo>
                    <a:pt x="2269375" y="3287684"/>
                  </a:lnTo>
                  <a:lnTo>
                    <a:pt x="2269375" y="3362498"/>
                  </a:lnTo>
                  <a:lnTo>
                    <a:pt x="2581102" y="3362498"/>
                  </a:lnTo>
                  <a:lnTo>
                    <a:pt x="2581102" y="3433156"/>
                  </a:lnTo>
                  <a:lnTo>
                    <a:pt x="3054928" y="3433156"/>
                  </a:lnTo>
                  <a:lnTo>
                    <a:pt x="3054928" y="3520440"/>
                  </a:lnTo>
                  <a:lnTo>
                    <a:pt x="3474720" y="3520440"/>
                  </a:lnTo>
                  <a:lnTo>
                    <a:pt x="3474720" y="3599411"/>
                  </a:lnTo>
                  <a:lnTo>
                    <a:pt x="4646815" y="3599411"/>
                  </a:lnTo>
                </a:path>
              </a:pathLst>
            </a:cu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A9412480-2632-43C8-B1D6-D9CD9A41F4EF}"/>
                </a:ext>
              </a:extLst>
            </p:cNvPr>
            <p:cNvSpPr/>
            <p:nvPr/>
          </p:nvSpPr>
          <p:spPr bwMode="auto">
            <a:xfrm>
              <a:off x="1111337" y="1691640"/>
              <a:ext cx="4642658" cy="3179618"/>
            </a:xfrm>
            <a:custGeom>
              <a:avLst/>
              <a:gdLst>
                <a:gd name="connsiteX0" fmla="*/ 0 w 4642658"/>
                <a:gd name="connsiteY0" fmla="*/ 0 h 3179618"/>
                <a:gd name="connsiteX1" fmla="*/ 83127 w 4642658"/>
                <a:gd name="connsiteY1" fmla="*/ 0 h 3179618"/>
                <a:gd name="connsiteX2" fmla="*/ 83127 w 4642658"/>
                <a:gd name="connsiteY2" fmla="*/ 78971 h 3179618"/>
                <a:gd name="connsiteX3" fmla="*/ 112222 w 4642658"/>
                <a:gd name="connsiteY3" fmla="*/ 78971 h 3179618"/>
                <a:gd name="connsiteX4" fmla="*/ 112222 w 4642658"/>
                <a:gd name="connsiteY4" fmla="*/ 157942 h 3179618"/>
                <a:gd name="connsiteX5" fmla="*/ 128847 w 4642658"/>
                <a:gd name="connsiteY5" fmla="*/ 157942 h 3179618"/>
                <a:gd name="connsiteX6" fmla="*/ 128847 w 4642658"/>
                <a:gd name="connsiteY6" fmla="*/ 236913 h 3179618"/>
                <a:gd name="connsiteX7" fmla="*/ 149629 w 4642658"/>
                <a:gd name="connsiteY7" fmla="*/ 236913 h 3179618"/>
                <a:gd name="connsiteX8" fmla="*/ 149629 w 4642658"/>
                <a:gd name="connsiteY8" fmla="*/ 320040 h 3179618"/>
                <a:gd name="connsiteX9" fmla="*/ 170411 w 4642658"/>
                <a:gd name="connsiteY9" fmla="*/ 320040 h 3179618"/>
                <a:gd name="connsiteX10" fmla="*/ 170411 w 4642658"/>
                <a:gd name="connsiteY10" fmla="*/ 399011 h 3179618"/>
                <a:gd name="connsiteX11" fmla="*/ 236913 w 4642658"/>
                <a:gd name="connsiteY11" fmla="*/ 399011 h 3179618"/>
                <a:gd name="connsiteX12" fmla="*/ 236913 w 4642658"/>
                <a:gd name="connsiteY12" fmla="*/ 469669 h 3179618"/>
                <a:gd name="connsiteX13" fmla="*/ 257695 w 4642658"/>
                <a:gd name="connsiteY13" fmla="*/ 469669 h 3179618"/>
                <a:gd name="connsiteX14" fmla="*/ 257695 w 4642658"/>
                <a:gd name="connsiteY14" fmla="*/ 556953 h 3179618"/>
                <a:gd name="connsiteX15" fmla="*/ 282633 w 4642658"/>
                <a:gd name="connsiteY15" fmla="*/ 556953 h 3179618"/>
                <a:gd name="connsiteX16" fmla="*/ 282633 w 4642658"/>
                <a:gd name="connsiteY16" fmla="*/ 635924 h 3179618"/>
                <a:gd name="connsiteX17" fmla="*/ 723207 w 4642658"/>
                <a:gd name="connsiteY17" fmla="*/ 635924 h 3179618"/>
                <a:gd name="connsiteX18" fmla="*/ 723207 w 4642658"/>
                <a:gd name="connsiteY18" fmla="*/ 719051 h 3179618"/>
                <a:gd name="connsiteX19" fmla="*/ 847898 w 4642658"/>
                <a:gd name="connsiteY19" fmla="*/ 719051 h 3179618"/>
                <a:gd name="connsiteX20" fmla="*/ 847898 w 4642658"/>
                <a:gd name="connsiteY20" fmla="*/ 793865 h 3179618"/>
                <a:gd name="connsiteX21" fmla="*/ 872836 w 4642658"/>
                <a:gd name="connsiteY21" fmla="*/ 793865 h 3179618"/>
                <a:gd name="connsiteX22" fmla="*/ 872836 w 4642658"/>
                <a:gd name="connsiteY22" fmla="*/ 872836 h 3179618"/>
                <a:gd name="connsiteX23" fmla="*/ 910244 w 4642658"/>
                <a:gd name="connsiteY23" fmla="*/ 872836 h 3179618"/>
                <a:gd name="connsiteX24" fmla="*/ 910244 w 4642658"/>
                <a:gd name="connsiteY24" fmla="*/ 947651 h 3179618"/>
                <a:gd name="connsiteX25" fmla="*/ 943495 w 4642658"/>
                <a:gd name="connsiteY25" fmla="*/ 947651 h 3179618"/>
                <a:gd name="connsiteX26" fmla="*/ 943495 w 4642658"/>
                <a:gd name="connsiteY26" fmla="*/ 1022465 h 3179618"/>
                <a:gd name="connsiteX27" fmla="*/ 951808 w 4642658"/>
                <a:gd name="connsiteY27" fmla="*/ 1030778 h 3179618"/>
                <a:gd name="connsiteX28" fmla="*/ 951808 w 4642658"/>
                <a:gd name="connsiteY28" fmla="*/ 1109749 h 3179618"/>
                <a:gd name="connsiteX29" fmla="*/ 1184564 w 4642658"/>
                <a:gd name="connsiteY29" fmla="*/ 1109749 h 3179618"/>
                <a:gd name="connsiteX30" fmla="*/ 1184564 w 4642658"/>
                <a:gd name="connsiteY30" fmla="*/ 1271847 h 3179618"/>
                <a:gd name="connsiteX31" fmla="*/ 1367444 w 4642658"/>
                <a:gd name="connsiteY31" fmla="*/ 1271847 h 3179618"/>
                <a:gd name="connsiteX32" fmla="*/ 1367444 w 4642658"/>
                <a:gd name="connsiteY32" fmla="*/ 1350818 h 3179618"/>
                <a:gd name="connsiteX33" fmla="*/ 1417320 w 4642658"/>
                <a:gd name="connsiteY33" fmla="*/ 1350818 h 3179618"/>
                <a:gd name="connsiteX34" fmla="*/ 1417320 w 4642658"/>
                <a:gd name="connsiteY34" fmla="*/ 1446415 h 3179618"/>
                <a:gd name="connsiteX35" fmla="*/ 1558636 w 4642658"/>
                <a:gd name="connsiteY35" fmla="*/ 1446415 h 3179618"/>
                <a:gd name="connsiteX36" fmla="*/ 1558636 w 4642658"/>
                <a:gd name="connsiteY36" fmla="*/ 1517073 h 3179618"/>
                <a:gd name="connsiteX37" fmla="*/ 1591887 w 4642658"/>
                <a:gd name="connsiteY37" fmla="*/ 1517073 h 3179618"/>
                <a:gd name="connsiteX38" fmla="*/ 1591887 w 4642658"/>
                <a:gd name="connsiteY38" fmla="*/ 1620982 h 3179618"/>
                <a:gd name="connsiteX39" fmla="*/ 1591887 w 4642658"/>
                <a:gd name="connsiteY39" fmla="*/ 1708265 h 3179618"/>
                <a:gd name="connsiteX40" fmla="*/ 1633451 w 4642658"/>
                <a:gd name="connsiteY40" fmla="*/ 1708265 h 3179618"/>
                <a:gd name="connsiteX41" fmla="*/ 1633451 w 4642658"/>
                <a:gd name="connsiteY41" fmla="*/ 1778924 h 3179618"/>
                <a:gd name="connsiteX42" fmla="*/ 1650076 w 4642658"/>
                <a:gd name="connsiteY42" fmla="*/ 1778924 h 3179618"/>
                <a:gd name="connsiteX43" fmla="*/ 1650076 w 4642658"/>
                <a:gd name="connsiteY43" fmla="*/ 1870364 h 3179618"/>
                <a:gd name="connsiteX44" fmla="*/ 1691640 w 4642658"/>
                <a:gd name="connsiteY44" fmla="*/ 1870364 h 3179618"/>
                <a:gd name="connsiteX45" fmla="*/ 1691640 w 4642658"/>
                <a:gd name="connsiteY45" fmla="*/ 1961804 h 3179618"/>
                <a:gd name="connsiteX46" fmla="*/ 1882833 w 4642658"/>
                <a:gd name="connsiteY46" fmla="*/ 1961804 h 3179618"/>
                <a:gd name="connsiteX47" fmla="*/ 1882833 w 4642658"/>
                <a:gd name="connsiteY47" fmla="*/ 2049087 h 3179618"/>
                <a:gd name="connsiteX48" fmla="*/ 2198716 w 4642658"/>
                <a:gd name="connsiteY48" fmla="*/ 2049087 h 3179618"/>
                <a:gd name="connsiteX49" fmla="*/ 2198716 w 4642658"/>
                <a:gd name="connsiteY49" fmla="*/ 2136371 h 3179618"/>
                <a:gd name="connsiteX50" fmla="*/ 2236124 w 4642658"/>
                <a:gd name="connsiteY50" fmla="*/ 2136371 h 3179618"/>
                <a:gd name="connsiteX51" fmla="*/ 2236124 w 4642658"/>
                <a:gd name="connsiteY51" fmla="*/ 2385753 h 3179618"/>
                <a:gd name="connsiteX52" fmla="*/ 2269375 w 4642658"/>
                <a:gd name="connsiteY52" fmla="*/ 2385753 h 3179618"/>
                <a:gd name="connsiteX53" fmla="*/ 2269375 w 4642658"/>
                <a:gd name="connsiteY53" fmla="*/ 2468880 h 3179618"/>
                <a:gd name="connsiteX54" fmla="*/ 2269375 w 4642658"/>
                <a:gd name="connsiteY54" fmla="*/ 2468880 h 3179618"/>
                <a:gd name="connsiteX55" fmla="*/ 2269375 w 4642658"/>
                <a:gd name="connsiteY55" fmla="*/ 2547851 h 3179618"/>
                <a:gd name="connsiteX56" fmla="*/ 2402378 w 4642658"/>
                <a:gd name="connsiteY56" fmla="*/ 2547851 h 3179618"/>
                <a:gd name="connsiteX57" fmla="*/ 2402378 w 4642658"/>
                <a:gd name="connsiteY57" fmla="*/ 2635135 h 3179618"/>
                <a:gd name="connsiteX58" fmla="*/ 2477193 w 4642658"/>
                <a:gd name="connsiteY58" fmla="*/ 2635135 h 3179618"/>
                <a:gd name="connsiteX59" fmla="*/ 2477193 w 4642658"/>
                <a:gd name="connsiteY59" fmla="*/ 2722418 h 3179618"/>
                <a:gd name="connsiteX60" fmla="*/ 2514600 w 4642658"/>
                <a:gd name="connsiteY60" fmla="*/ 2722418 h 3179618"/>
                <a:gd name="connsiteX61" fmla="*/ 2514600 w 4642658"/>
                <a:gd name="connsiteY61" fmla="*/ 2809702 h 3179618"/>
                <a:gd name="connsiteX62" fmla="*/ 2805546 w 4642658"/>
                <a:gd name="connsiteY62" fmla="*/ 2809702 h 3179618"/>
                <a:gd name="connsiteX63" fmla="*/ 2805546 w 4642658"/>
                <a:gd name="connsiteY63" fmla="*/ 2896985 h 3179618"/>
                <a:gd name="connsiteX64" fmla="*/ 2859578 w 4642658"/>
                <a:gd name="connsiteY64" fmla="*/ 2896985 h 3179618"/>
                <a:gd name="connsiteX65" fmla="*/ 2859578 w 4642658"/>
                <a:gd name="connsiteY65" fmla="*/ 2992582 h 3179618"/>
                <a:gd name="connsiteX66" fmla="*/ 3113116 w 4642658"/>
                <a:gd name="connsiteY66" fmla="*/ 2992582 h 3179618"/>
                <a:gd name="connsiteX67" fmla="*/ 3113116 w 4642658"/>
                <a:gd name="connsiteY67" fmla="*/ 3079865 h 3179618"/>
                <a:gd name="connsiteX68" fmla="*/ 4214553 w 4642658"/>
                <a:gd name="connsiteY68" fmla="*/ 3079865 h 3179618"/>
                <a:gd name="connsiteX69" fmla="*/ 4214553 w 4642658"/>
                <a:gd name="connsiteY69" fmla="*/ 3179618 h 3179618"/>
                <a:gd name="connsiteX70" fmla="*/ 4642658 w 4642658"/>
                <a:gd name="connsiteY70" fmla="*/ 3179618 h 3179618"/>
                <a:gd name="connsiteX0" fmla="*/ 0 w 4642658"/>
                <a:gd name="connsiteY0" fmla="*/ 0 h 3179618"/>
                <a:gd name="connsiteX1" fmla="*/ 83127 w 4642658"/>
                <a:gd name="connsiteY1" fmla="*/ 0 h 3179618"/>
                <a:gd name="connsiteX2" fmla="*/ 83127 w 4642658"/>
                <a:gd name="connsiteY2" fmla="*/ 78971 h 3179618"/>
                <a:gd name="connsiteX3" fmla="*/ 112222 w 4642658"/>
                <a:gd name="connsiteY3" fmla="*/ 78971 h 3179618"/>
                <a:gd name="connsiteX4" fmla="*/ 112222 w 4642658"/>
                <a:gd name="connsiteY4" fmla="*/ 157942 h 3179618"/>
                <a:gd name="connsiteX5" fmla="*/ 128847 w 4642658"/>
                <a:gd name="connsiteY5" fmla="*/ 157942 h 3179618"/>
                <a:gd name="connsiteX6" fmla="*/ 128847 w 4642658"/>
                <a:gd name="connsiteY6" fmla="*/ 236913 h 3179618"/>
                <a:gd name="connsiteX7" fmla="*/ 149629 w 4642658"/>
                <a:gd name="connsiteY7" fmla="*/ 236913 h 3179618"/>
                <a:gd name="connsiteX8" fmla="*/ 149629 w 4642658"/>
                <a:gd name="connsiteY8" fmla="*/ 320040 h 3179618"/>
                <a:gd name="connsiteX9" fmla="*/ 170411 w 4642658"/>
                <a:gd name="connsiteY9" fmla="*/ 320040 h 3179618"/>
                <a:gd name="connsiteX10" fmla="*/ 170411 w 4642658"/>
                <a:gd name="connsiteY10" fmla="*/ 399011 h 3179618"/>
                <a:gd name="connsiteX11" fmla="*/ 236913 w 4642658"/>
                <a:gd name="connsiteY11" fmla="*/ 399011 h 3179618"/>
                <a:gd name="connsiteX12" fmla="*/ 236913 w 4642658"/>
                <a:gd name="connsiteY12" fmla="*/ 469669 h 3179618"/>
                <a:gd name="connsiteX13" fmla="*/ 257695 w 4642658"/>
                <a:gd name="connsiteY13" fmla="*/ 469669 h 3179618"/>
                <a:gd name="connsiteX14" fmla="*/ 257695 w 4642658"/>
                <a:gd name="connsiteY14" fmla="*/ 556953 h 3179618"/>
                <a:gd name="connsiteX15" fmla="*/ 282633 w 4642658"/>
                <a:gd name="connsiteY15" fmla="*/ 556953 h 3179618"/>
                <a:gd name="connsiteX16" fmla="*/ 282633 w 4642658"/>
                <a:gd name="connsiteY16" fmla="*/ 635924 h 3179618"/>
                <a:gd name="connsiteX17" fmla="*/ 723207 w 4642658"/>
                <a:gd name="connsiteY17" fmla="*/ 635924 h 3179618"/>
                <a:gd name="connsiteX18" fmla="*/ 723207 w 4642658"/>
                <a:gd name="connsiteY18" fmla="*/ 719051 h 3179618"/>
                <a:gd name="connsiteX19" fmla="*/ 847898 w 4642658"/>
                <a:gd name="connsiteY19" fmla="*/ 719051 h 3179618"/>
                <a:gd name="connsiteX20" fmla="*/ 847898 w 4642658"/>
                <a:gd name="connsiteY20" fmla="*/ 793865 h 3179618"/>
                <a:gd name="connsiteX21" fmla="*/ 872836 w 4642658"/>
                <a:gd name="connsiteY21" fmla="*/ 793865 h 3179618"/>
                <a:gd name="connsiteX22" fmla="*/ 872836 w 4642658"/>
                <a:gd name="connsiteY22" fmla="*/ 872836 h 3179618"/>
                <a:gd name="connsiteX23" fmla="*/ 910244 w 4642658"/>
                <a:gd name="connsiteY23" fmla="*/ 872836 h 3179618"/>
                <a:gd name="connsiteX24" fmla="*/ 910244 w 4642658"/>
                <a:gd name="connsiteY24" fmla="*/ 947651 h 3179618"/>
                <a:gd name="connsiteX25" fmla="*/ 943495 w 4642658"/>
                <a:gd name="connsiteY25" fmla="*/ 947651 h 3179618"/>
                <a:gd name="connsiteX26" fmla="*/ 943495 w 4642658"/>
                <a:gd name="connsiteY26" fmla="*/ 1022465 h 3179618"/>
                <a:gd name="connsiteX27" fmla="*/ 951808 w 4642658"/>
                <a:gd name="connsiteY27" fmla="*/ 1024821 h 3179618"/>
                <a:gd name="connsiteX28" fmla="*/ 951808 w 4642658"/>
                <a:gd name="connsiteY28" fmla="*/ 1109749 h 3179618"/>
                <a:gd name="connsiteX29" fmla="*/ 1184564 w 4642658"/>
                <a:gd name="connsiteY29" fmla="*/ 1109749 h 3179618"/>
                <a:gd name="connsiteX30" fmla="*/ 1184564 w 4642658"/>
                <a:gd name="connsiteY30" fmla="*/ 1271847 h 3179618"/>
                <a:gd name="connsiteX31" fmla="*/ 1367444 w 4642658"/>
                <a:gd name="connsiteY31" fmla="*/ 1271847 h 3179618"/>
                <a:gd name="connsiteX32" fmla="*/ 1367444 w 4642658"/>
                <a:gd name="connsiteY32" fmla="*/ 1350818 h 3179618"/>
                <a:gd name="connsiteX33" fmla="*/ 1417320 w 4642658"/>
                <a:gd name="connsiteY33" fmla="*/ 1350818 h 3179618"/>
                <a:gd name="connsiteX34" fmla="*/ 1417320 w 4642658"/>
                <a:gd name="connsiteY34" fmla="*/ 1446415 h 3179618"/>
                <a:gd name="connsiteX35" fmla="*/ 1558636 w 4642658"/>
                <a:gd name="connsiteY35" fmla="*/ 1446415 h 3179618"/>
                <a:gd name="connsiteX36" fmla="*/ 1558636 w 4642658"/>
                <a:gd name="connsiteY36" fmla="*/ 1517073 h 3179618"/>
                <a:gd name="connsiteX37" fmla="*/ 1591887 w 4642658"/>
                <a:gd name="connsiteY37" fmla="*/ 1517073 h 3179618"/>
                <a:gd name="connsiteX38" fmla="*/ 1591887 w 4642658"/>
                <a:gd name="connsiteY38" fmla="*/ 1620982 h 3179618"/>
                <a:gd name="connsiteX39" fmla="*/ 1591887 w 4642658"/>
                <a:gd name="connsiteY39" fmla="*/ 1708265 h 3179618"/>
                <a:gd name="connsiteX40" fmla="*/ 1633451 w 4642658"/>
                <a:gd name="connsiteY40" fmla="*/ 1708265 h 3179618"/>
                <a:gd name="connsiteX41" fmla="*/ 1633451 w 4642658"/>
                <a:gd name="connsiteY41" fmla="*/ 1778924 h 3179618"/>
                <a:gd name="connsiteX42" fmla="*/ 1650076 w 4642658"/>
                <a:gd name="connsiteY42" fmla="*/ 1778924 h 3179618"/>
                <a:gd name="connsiteX43" fmla="*/ 1650076 w 4642658"/>
                <a:gd name="connsiteY43" fmla="*/ 1870364 h 3179618"/>
                <a:gd name="connsiteX44" fmla="*/ 1691640 w 4642658"/>
                <a:gd name="connsiteY44" fmla="*/ 1870364 h 3179618"/>
                <a:gd name="connsiteX45" fmla="*/ 1691640 w 4642658"/>
                <a:gd name="connsiteY45" fmla="*/ 1961804 h 3179618"/>
                <a:gd name="connsiteX46" fmla="*/ 1882833 w 4642658"/>
                <a:gd name="connsiteY46" fmla="*/ 1961804 h 3179618"/>
                <a:gd name="connsiteX47" fmla="*/ 1882833 w 4642658"/>
                <a:gd name="connsiteY47" fmla="*/ 2049087 h 3179618"/>
                <a:gd name="connsiteX48" fmla="*/ 2198716 w 4642658"/>
                <a:gd name="connsiteY48" fmla="*/ 2049087 h 3179618"/>
                <a:gd name="connsiteX49" fmla="*/ 2198716 w 4642658"/>
                <a:gd name="connsiteY49" fmla="*/ 2136371 h 3179618"/>
                <a:gd name="connsiteX50" fmla="*/ 2236124 w 4642658"/>
                <a:gd name="connsiteY50" fmla="*/ 2136371 h 3179618"/>
                <a:gd name="connsiteX51" fmla="*/ 2236124 w 4642658"/>
                <a:gd name="connsiteY51" fmla="*/ 2385753 h 3179618"/>
                <a:gd name="connsiteX52" fmla="*/ 2269375 w 4642658"/>
                <a:gd name="connsiteY52" fmla="*/ 2385753 h 3179618"/>
                <a:gd name="connsiteX53" fmla="*/ 2269375 w 4642658"/>
                <a:gd name="connsiteY53" fmla="*/ 2468880 h 3179618"/>
                <a:gd name="connsiteX54" fmla="*/ 2269375 w 4642658"/>
                <a:gd name="connsiteY54" fmla="*/ 2468880 h 3179618"/>
                <a:gd name="connsiteX55" fmla="*/ 2269375 w 4642658"/>
                <a:gd name="connsiteY55" fmla="*/ 2547851 h 3179618"/>
                <a:gd name="connsiteX56" fmla="*/ 2402378 w 4642658"/>
                <a:gd name="connsiteY56" fmla="*/ 2547851 h 3179618"/>
                <a:gd name="connsiteX57" fmla="*/ 2402378 w 4642658"/>
                <a:gd name="connsiteY57" fmla="*/ 2635135 h 3179618"/>
                <a:gd name="connsiteX58" fmla="*/ 2477193 w 4642658"/>
                <a:gd name="connsiteY58" fmla="*/ 2635135 h 3179618"/>
                <a:gd name="connsiteX59" fmla="*/ 2477193 w 4642658"/>
                <a:gd name="connsiteY59" fmla="*/ 2722418 h 3179618"/>
                <a:gd name="connsiteX60" fmla="*/ 2514600 w 4642658"/>
                <a:gd name="connsiteY60" fmla="*/ 2722418 h 3179618"/>
                <a:gd name="connsiteX61" fmla="*/ 2514600 w 4642658"/>
                <a:gd name="connsiteY61" fmla="*/ 2809702 h 3179618"/>
                <a:gd name="connsiteX62" fmla="*/ 2805546 w 4642658"/>
                <a:gd name="connsiteY62" fmla="*/ 2809702 h 3179618"/>
                <a:gd name="connsiteX63" fmla="*/ 2805546 w 4642658"/>
                <a:gd name="connsiteY63" fmla="*/ 2896985 h 3179618"/>
                <a:gd name="connsiteX64" fmla="*/ 2859578 w 4642658"/>
                <a:gd name="connsiteY64" fmla="*/ 2896985 h 3179618"/>
                <a:gd name="connsiteX65" fmla="*/ 2859578 w 4642658"/>
                <a:gd name="connsiteY65" fmla="*/ 2992582 h 3179618"/>
                <a:gd name="connsiteX66" fmla="*/ 3113116 w 4642658"/>
                <a:gd name="connsiteY66" fmla="*/ 2992582 h 3179618"/>
                <a:gd name="connsiteX67" fmla="*/ 3113116 w 4642658"/>
                <a:gd name="connsiteY67" fmla="*/ 3079865 h 3179618"/>
                <a:gd name="connsiteX68" fmla="*/ 4214553 w 4642658"/>
                <a:gd name="connsiteY68" fmla="*/ 3079865 h 3179618"/>
                <a:gd name="connsiteX69" fmla="*/ 4214553 w 4642658"/>
                <a:gd name="connsiteY69" fmla="*/ 3179618 h 3179618"/>
                <a:gd name="connsiteX70" fmla="*/ 4642658 w 4642658"/>
                <a:gd name="connsiteY70" fmla="*/ 3179618 h 317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4642658" h="3179618">
                  <a:moveTo>
                    <a:pt x="0" y="0"/>
                  </a:moveTo>
                  <a:lnTo>
                    <a:pt x="83127" y="0"/>
                  </a:lnTo>
                  <a:lnTo>
                    <a:pt x="83127" y="78971"/>
                  </a:lnTo>
                  <a:lnTo>
                    <a:pt x="112222" y="78971"/>
                  </a:lnTo>
                  <a:lnTo>
                    <a:pt x="112222" y="157942"/>
                  </a:lnTo>
                  <a:lnTo>
                    <a:pt x="128847" y="157942"/>
                  </a:lnTo>
                  <a:lnTo>
                    <a:pt x="128847" y="236913"/>
                  </a:lnTo>
                  <a:lnTo>
                    <a:pt x="149629" y="236913"/>
                  </a:lnTo>
                  <a:lnTo>
                    <a:pt x="149629" y="320040"/>
                  </a:lnTo>
                  <a:lnTo>
                    <a:pt x="170411" y="320040"/>
                  </a:lnTo>
                  <a:lnTo>
                    <a:pt x="170411" y="399011"/>
                  </a:lnTo>
                  <a:lnTo>
                    <a:pt x="236913" y="399011"/>
                  </a:lnTo>
                  <a:lnTo>
                    <a:pt x="236913" y="469669"/>
                  </a:lnTo>
                  <a:lnTo>
                    <a:pt x="257695" y="469669"/>
                  </a:lnTo>
                  <a:lnTo>
                    <a:pt x="257695" y="556953"/>
                  </a:lnTo>
                  <a:lnTo>
                    <a:pt x="282633" y="556953"/>
                  </a:lnTo>
                  <a:lnTo>
                    <a:pt x="282633" y="635924"/>
                  </a:lnTo>
                  <a:lnTo>
                    <a:pt x="723207" y="635924"/>
                  </a:lnTo>
                  <a:lnTo>
                    <a:pt x="723207" y="719051"/>
                  </a:lnTo>
                  <a:lnTo>
                    <a:pt x="847898" y="719051"/>
                  </a:lnTo>
                  <a:lnTo>
                    <a:pt x="847898" y="793865"/>
                  </a:lnTo>
                  <a:lnTo>
                    <a:pt x="872836" y="793865"/>
                  </a:lnTo>
                  <a:lnTo>
                    <a:pt x="872836" y="872836"/>
                  </a:lnTo>
                  <a:lnTo>
                    <a:pt x="910244" y="872836"/>
                  </a:lnTo>
                  <a:lnTo>
                    <a:pt x="910244" y="947651"/>
                  </a:lnTo>
                  <a:lnTo>
                    <a:pt x="943495" y="947651"/>
                  </a:lnTo>
                  <a:lnTo>
                    <a:pt x="943495" y="1022465"/>
                  </a:lnTo>
                  <a:lnTo>
                    <a:pt x="951808" y="1024821"/>
                  </a:lnTo>
                  <a:lnTo>
                    <a:pt x="951808" y="1109749"/>
                  </a:lnTo>
                  <a:lnTo>
                    <a:pt x="1184564" y="1109749"/>
                  </a:lnTo>
                  <a:lnTo>
                    <a:pt x="1184564" y="1271847"/>
                  </a:lnTo>
                  <a:lnTo>
                    <a:pt x="1367444" y="1271847"/>
                  </a:lnTo>
                  <a:lnTo>
                    <a:pt x="1367444" y="1350818"/>
                  </a:lnTo>
                  <a:lnTo>
                    <a:pt x="1417320" y="1350818"/>
                  </a:lnTo>
                  <a:lnTo>
                    <a:pt x="1417320" y="1446415"/>
                  </a:lnTo>
                  <a:lnTo>
                    <a:pt x="1558636" y="1446415"/>
                  </a:lnTo>
                  <a:lnTo>
                    <a:pt x="1558636" y="1517073"/>
                  </a:lnTo>
                  <a:lnTo>
                    <a:pt x="1591887" y="1517073"/>
                  </a:lnTo>
                  <a:lnTo>
                    <a:pt x="1591887" y="1620982"/>
                  </a:lnTo>
                  <a:lnTo>
                    <a:pt x="1591887" y="1708265"/>
                  </a:lnTo>
                  <a:lnTo>
                    <a:pt x="1633451" y="1708265"/>
                  </a:lnTo>
                  <a:lnTo>
                    <a:pt x="1633451" y="1778924"/>
                  </a:lnTo>
                  <a:lnTo>
                    <a:pt x="1650076" y="1778924"/>
                  </a:lnTo>
                  <a:lnTo>
                    <a:pt x="1650076" y="1870364"/>
                  </a:lnTo>
                  <a:lnTo>
                    <a:pt x="1691640" y="1870364"/>
                  </a:lnTo>
                  <a:lnTo>
                    <a:pt x="1691640" y="1961804"/>
                  </a:lnTo>
                  <a:lnTo>
                    <a:pt x="1882833" y="1961804"/>
                  </a:lnTo>
                  <a:lnTo>
                    <a:pt x="1882833" y="2049087"/>
                  </a:lnTo>
                  <a:lnTo>
                    <a:pt x="2198716" y="2049087"/>
                  </a:lnTo>
                  <a:lnTo>
                    <a:pt x="2198716" y="2136371"/>
                  </a:lnTo>
                  <a:lnTo>
                    <a:pt x="2236124" y="2136371"/>
                  </a:lnTo>
                  <a:lnTo>
                    <a:pt x="2236124" y="2385753"/>
                  </a:lnTo>
                  <a:lnTo>
                    <a:pt x="2269375" y="2385753"/>
                  </a:lnTo>
                  <a:lnTo>
                    <a:pt x="2269375" y="2468880"/>
                  </a:lnTo>
                  <a:lnTo>
                    <a:pt x="2269375" y="2468880"/>
                  </a:lnTo>
                  <a:lnTo>
                    <a:pt x="2269375" y="2547851"/>
                  </a:lnTo>
                  <a:lnTo>
                    <a:pt x="2402378" y="2547851"/>
                  </a:lnTo>
                  <a:lnTo>
                    <a:pt x="2402378" y="2635135"/>
                  </a:lnTo>
                  <a:lnTo>
                    <a:pt x="2477193" y="2635135"/>
                  </a:lnTo>
                  <a:lnTo>
                    <a:pt x="2477193" y="2722418"/>
                  </a:lnTo>
                  <a:lnTo>
                    <a:pt x="2514600" y="2722418"/>
                  </a:lnTo>
                  <a:lnTo>
                    <a:pt x="2514600" y="2809702"/>
                  </a:lnTo>
                  <a:lnTo>
                    <a:pt x="2805546" y="2809702"/>
                  </a:lnTo>
                  <a:lnTo>
                    <a:pt x="2805546" y="2896985"/>
                  </a:lnTo>
                  <a:lnTo>
                    <a:pt x="2859578" y="2896985"/>
                  </a:lnTo>
                  <a:lnTo>
                    <a:pt x="2859578" y="2992582"/>
                  </a:lnTo>
                  <a:lnTo>
                    <a:pt x="3113116" y="2992582"/>
                  </a:lnTo>
                  <a:lnTo>
                    <a:pt x="3113116" y="3079865"/>
                  </a:lnTo>
                  <a:lnTo>
                    <a:pt x="4214553" y="3079865"/>
                  </a:lnTo>
                  <a:lnTo>
                    <a:pt x="4214553" y="3179618"/>
                  </a:lnTo>
                  <a:lnTo>
                    <a:pt x="4642658" y="3179618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0CA5DF8E-6B83-4DFB-849D-F81EA3D2FAF3}"/>
              </a:ext>
            </a:extLst>
          </p:cNvPr>
          <p:cNvCxnSpPr/>
          <p:nvPr/>
        </p:nvCxnSpPr>
        <p:spPr bwMode="auto">
          <a:xfrm>
            <a:off x="3080872" y="1937272"/>
            <a:ext cx="219808" cy="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0BC41DBB-8FA1-420A-BE92-24DAB72164CA}"/>
              </a:ext>
            </a:extLst>
          </p:cNvPr>
          <p:cNvCxnSpPr/>
          <p:nvPr/>
        </p:nvCxnSpPr>
        <p:spPr bwMode="auto">
          <a:xfrm>
            <a:off x="3080872" y="2223987"/>
            <a:ext cx="219808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10">
            <a:extLst>
              <a:ext uri="{FF2B5EF4-FFF2-40B4-BE49-F238E27FC236}">
                <a16:creationId xmlns:a16="http://schemas.microsoft.com/office/drawing/2014/main" xmlns="" id="{68692D3B-E7B2-4D77-A218-C82316E9D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565" y="2027374"/>
            <a:ext cx="417230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Cetuximab + irinotecan</a:t>
            </a:r>
            <a:endParaRPr lang="en-US" altLang="en-US" b="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10">
            <a:extLst>
              <a:ext uri="{FF2B5EF4-FFF2-40B4-BE49-F238E27FC236}">
                <a16:creationId xmlns:a16="http://schemas.microsoft.com/office/drawing/2014/main" xmlns="" id="{AB541062-F933-473C-9410-3D918DA42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565" y="1739248"/>
            <a:ext cx="417230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Vemurafenib + cetuximab + irinotecan</a:t>
            </a:r>
            <a:endParaRPr lang="en-US" altLang="en-US" b="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CF785C87-8AB2-4A4D-9979-3CF4A276B71E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49" name="Picture 9">
              <a:extLst>
                <a:ext uri="{FF2B5EF4-FFF2-40B4-BE49-F238E27FC236}">
                  <a16:creationId xmlns:a16="http://schemas.microsoft.com/office/drawing/2014/main" xmlns="" id="{286CF032-7C9D-459C-A3AE-C1C01C98D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BB6C9D1B-A54B-4A41-94C7-ACB269D65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  <a:hlinkClick r:id="rId4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3 - &amp;quot;Title-Arial-36-Bold-Yellow. Title may continue on 2 lines keep text at 36pt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Text and Margin Consistency&amp;quot;&quot;/&gt;&lt;property id=&quot;20307&quot; value=&quot;267&quot;/&gt;&lt;/object&gt;&lt;object type=&quot;3&quot; unique_id=&quot;10007&quot;&gt;&lt;property id=&quot;20148&quot; value=&quot;5&quot;/&gt;&lt;property id=&quot;20300&quot; value=&quot;Slide 5 - &amp;quot;Transition Title &amp;#x0D;&amp;#x0A;for next topic of discussion &amp;#x0D;&amp;#x0A;or can be used as closer slide &amp;#x0D;&amp;#x0A;(ie: Q&amp;amp;A)&amp;#x0D;&amp;#x0A;(Arial-40-Bold-White-Cent&quot;/&gt;&lt;property id=&quot;20307&quot; value=&quot;261&quot;/&gt;&lt;/object&gt;&lt;object type=&quot;3&quot; unique_id=&quot;10008&quot;&gt;&lt;property id=&quot;20148&quot; value=&quot;5&quot;/&gt;&lt;property id=&quot;20300&quot; value=&quot;Slide 6 - &amp;quot;RGB Pallet&amp;quot;&quot;/&gt;&lt;property id=&quot;20307&quot; value=&quot;258&quot;/&gt;&lt;/object&gt;&lt;object type=&quot;3&quot; unique_id=&quot;10009&quot;&gt;&lt;property id=&quot;20148&quot; value=&quot;5&quot;/&gt;&lt;property id=&quot;20300&quot; value=&quot;Slide 7 - &amp;quot;Example Graph&amp;quot;&quot;/&gt;&lt;property id=&quot;20307&quot; value=&quot;286&quot;/&gt;&lt;/object&gt;&lt;object type=&quot;3&quot; unique_id=&quot;10010&quot;&gt;&lt;property id=&quot;20148&quot; value=&quot;5&quot;/&gt;&lt;property id=&quot;20300&quot; value=&quot;Slide 8 - &amp;quot;Example Graph and Text&amp;quot;&quot;/&gt;&lt;property id=&quot;20307&quot; value=&quot;288&quot;/&gt;&lt;/object&gt;&lt;object type=&quot;3&quot; unique_id=&quot;10011&quot;&gt;&lt;property id=&quot;20148&quot; value=&quot;5&quot;/&gt;&lt;property id=&quot;20300&quot; value=&quot;Slide 9 - &amp;quot;Example Line Graph&amp;quot;&quot;/&gt;&lt;property id=&quot;20307&quot; value=&quot;287&quot;/&gt;&lt;/object&gt;&lt;object type=&quot;3&quot; unique_id=&quot;10012&quot;&gt;&lt;property id=&quot;20148&quot; value=&quot;5&quot;/&gt;&lt;property id=&quot;20300&quot; value=&quot;Slide 10 - &amp;quot;Example Line Graph with Data Values&amp;quot;&quot;/&gt;&lt;property id=&quot;20307&quot; value=&quot;292&quot;/&gt;&lt;/object&gt;&lt;object type=&quot;3&quot; unique_id=&quot;10013&quot;&gt;&lt;property id=&quot;20148&quot; value=&quot;5&quot;/&gt;&lt;property id=&quot;20300&quot; value=&quot;Slide 11 - &amp;quot;Example Line Graph with Color &amp;#x0D;&amp;#x0A;Data Values&amp;quot;&quot;/&gt;&lt;property id=&quot;20307&quot; value=&quot;309&quot;/&gt;&lt;/object&gt;&lt;object type=&quot;3&quot; unique_id=&quot;10014&quot;&gt;&lt;property id=&quot;20148&quot; value=&quot;5&quot;/&gt;&lt;property id=&quot;20300&quot; value=&quot;Slide 12 - &amp;quot;Example Schematic&amp;quot;&quot;/&gt;&lt;property id=&quot;20307&quot; value=&quot;262&quot;/&gt;&lt;/object&gt;&lt;object type=&quot;3&quot; unique_id=&quot;10015&quot;&gt;&lt;property id=&quot;20148&quot; value=&quot;5&quot;/&gt;&lt;property id=&quot;20300&quot; value=&quot;Slide 13 - &amp;quot;Example Schematic Continued&amp;quot;&quot;/&gt;&lt;property id=&quot;20307&quot; value=&quot;263&quot;/&gt;&lt;/object&gt;&lt;object type=&quot;3&quot; unique_id=&quot;10016&quot;&gt;&lt;property id=&quot;20148&quot; value=&quot;5&quot;/&gt;&lt;property id=&quot;20300&quot; value=&quot;Slide 14 - &amp;quot;Example Tables&amp;quot;&quot;/&gt;&lt;property id=&quot;20307&quot; value=&quot;311&quot;/&gt;&lt;/object&gt;&lt;object type=&quot;3&quot; unique_id=&quot;10017&quot;&gt;&lt;property id=&quot;20148&quot; value=&quot;5&quot;/&gt;&lt;property id=&quot;20300&quot; value=&quot;Slide 15 - &amp;quot;Example Tables Continued&amp;quot;&quot;/&gt;&lt;property id=&quot;20307&quot; value=&quot;312&quot;/&gt;&lt;/object&gt;&lt;object type=&quot;3&quot; unique_id=&quot;10018&quot;&gt;&lt;property id=&quot;20148&quot; value=&quot;5&quot;/&gt;&lt;property id=&quot;20300&quot; value=&quot;Slide 16 - &amp;quot;Example Tables Continued&amp;quot;&quot;/&gt;&lt;property id=&quot;20307&quot; value=&quot;313&quot;/&gt;&lt;/object&gt;&lt;object type=&quot;3&quot; unique_id=&quot;10019&quot;&gt;&lt;property id=&quot;20148&quot; value=&quot;5&quot;/&gt;&lt;property id=&quot;20300&quot; value=&quot;Slide 17 - &amp;quot;Example Tables Continued&amp;quot;&quot;/&gt;&lt;property id=&quot;20307&quot; value=&quot;314&quot;/&gt;&lt;/object&gt;&lt;object type=&quot;3&quot; unique_id=&quot;10020&quot;&gt;&lt;property id=&quot;20148&quot; value=&quot;5&quot;/&gt;&lt;property id=&quot;20300&quot; value=&quot;Slide 21 - &amp;quot;Additional Formatting Notes&amp;quot;&quot;/&gt;&lt;property id=&quot;20307&quot; value=&quot;270&quot;/&gt;&lt;/object&gt;&lt;object type=&quot;3&quot; unique_id=&quot;10021&quot;&gt;&lt;property id=&quot;20148&quot; value=&quot;5&quot;/&gt;&lt;property id=&quot;20300&quot; value=&quot;Slide 22 - &amp;quot;“Polish Stage” Notes&amp;quot;&quot;/&gt;&lt;property id=&quot;20307&quot; value=&quot;272&quot;/&gt;&lt;/object&gt;&lt;object type=&quot;3&quot; unique_id=&quot;10022&quot;&gt;&lt;property id=&quot;20148&quot; value=&quot;5&quot;/&gt;&lt;property id=&quot;20300&quot; value=&quot;Slide 23 - &amp;quot;For Black and White Print Slides&amp;quot;&quot;/&gt;&lt;property id=&quot;20307&quot; value=&quot;290&quot;/&gt;&lt;/object&gt;&lt;object type=&quot;3&quot; unique_id=&quot;10023&quot;&gt;&lt;property id=&quot;20148&quot; value=&quot;5&quot;/&gt;&lt;property id=&quot;20300&quot; value=&quot;Slide 24 - &amp;quot;For Black and White Print Slides&amp;quot;&quot;/&gt;&lt;property id=&quot;20307&quot; value=&quot;291&quot;/&gt;&lt;/object&gt;&lt;object type=&quot;3&quot; unique_id=&quot;10024&quot;&gt;&lt;property id=&quot;20148&quot; value=&quot;5&quot;/&gt;&lt;property id=&quot;20300&quot; value=&quot;Slide 25 - &amp;quot;CME Slides for Designer and Editorial Reference…&amp;quot;&quot;/&gt;&lt;property id=&quot;20307&quot; value=&quot;273&quot;/&gt;&lt;/object&gt;&lt;object type=&quot;3&quot; unique_id=&quot;10025&quot;&gt;&lt;property id=&quot;20148&quot; value=&quot;5&quot;/&gt;&lt;property id=&quot;20300&quot; value=&quot;Slide 26 - &amp;quot;About These Slides&amp;quot;&quot;/&gt;&lt;property id=&quot;20307&quot; value=&quot;308&quot;/&gt;&lt;/object&gt;&lt;object type=&quot;3&quot; unique_id=&quot;10026&quot;&gt;&lt;property id=&quot;20148&quot; value=&quot;5&quot;/&gt;&lt;property id=&quot;20300&quot; value=&quot;Slide 27 - &amp;quot;Faculty&amp;quot;&quot;/&gt;&lt;property id=&quot;20307&quot; value=&quot;294&quot;/&gt;&lt;/object&gt;&lt;object type=&quot;3&quot; unique_id=&quot;10027&quot;&gt;&lt;property id=&quot;20148&quot; value=&quot;5&quot;/&gt;&lt;property id=&quot;20300&quot; value=&quot;Slide 28 - &amp;quot;Disclosure of Conflicts of Interest&amp;quot;&quot;/&gt;&lt;property id=&quot;20307&quot; value=&quot;295&quot;/&gt;&lt;/object&gt;&lt;object type=&quot;3&quot; unique_id=&quot;10028&quot;&gt;&lt;property id=&quot;20148&quot; value=&quot;5&quot;/&gt;&lt;property id=&quot;20300&quot; value=&quot;Slide 29 - &amp;quot;Disclosures&amp;quot;&quot;/&gt;&lt;property id=&quot;20307&quot; value=&quot;296&quot;/&gt;&lt;/object&gt;&lt;object type=&quot;3&quot; unique_id=&quot;10029&quot;&gt;&lt;property id=&quot;20148&quot; value=&quot;5&quot;/&gt;&lt;property id=&quot;20300&quot; value=&quot;Slide 30 - &amp;quot;Disclosure of Unlabeled Use&amp;quot;&quot;/&gt;&lt;property id=&quot;20307&quot; value=&quot;297&quot;/&gt;&lt;/object&gt;&lt;object type=&quot;3&quot; unique_id=&quot;10030&quot;&gt;&lt;property id=&quot;20148&quot; value=&quot;5&quot;/&gt;&lt;property id=&quot;20300&quot; value=&quot;Slide 31&quot;/&gt;&lt;property id=&quot;20307&quot; value=&quot;298&quot;/&gt;&lt;/object&gt;&lt;object type=&quot;3&quot; unique_id=&quot;10031&quot;&gt;&lt;property id=&quot;20148&quot; value=&quot;5&quot;/&gt;&lt;property id=&quot;20300&quot; value=&quot;Slide 32 - &amp;quot;Physician Continuing Medical Education&amp;quot;&quot;/&gt;&lt;property id=&quot;20307&quot; value=&quot;299&quot;/&gt;&lt;/object&gt;&lt;object type=&quot;3&quot; unique_id=&quot;10032&quot;&gt;&lt;property id=&quot;20148&quot; value=&quot;5&quot;/&gt;&lt;property id=&quot;20300&quot; value=&quot;Slide 33 - &amp;quot;Pharmacist Continuing Education&amp;quot;&quot;/&gt;&lt;property id=&quot;20307&quot; value=&quot;300&quot;/&gt;&lt;/object&gt;&lt;object type=&quot;3&quot; unique_id=&quot;10033&quot;&gt;&lt;property id=&quot;20148&quot; value=&quot;5&quot;/&gt;&lt;property id=&quot;20300&quot; value=&quot;Slide 34 - &amp;quot;Nursing Continuing Education&amp;quot;&quot;/&gt;&lt;property id=&quot;20307&quot; value=&quot;301&quot;/&gt;&lt;/object&gt;&lt;object type=&quot;3&quot; unique_id=&quot;10034&quot;&gt;&lt;property id=&quot;20148&quot; value=&quot;5&quot;/&gt;&lt;property id=&quot;20300&quot; value=&quot;Slide 35 - &amp;quot;Please review the following important &amp;#x0D;&amp;#x0A;CME information in your handout&amp;quot;&quot;/&gt;&lt;property id=&quot;20307&quot; value=&quot;310&quot;/&gt;&lt;/object&gt;&lt;object type=&quot;3&quot; unique_id=&quot;10036&quot;&gt;&lt;property id=&quot;20148&quot; value=&quot;5&quot;/&gt;&lt;property id=&quot;20300&quot; value=&quot;Slide 37 - &amp;quot;Instructions for Credit&amp;quot;&quot;/&gt;&lt;property id=&quot;20307&quot; value=&quot;303&quot;/&gt;&lt;/object&gt;&lt;object type=&quot;3&quot; unique_id=&quot;10037&quot;&gt;&lt;property id=&quot;20148&quot; value=&quot;5&quot;/&gt;&lt;property id=&quot;20300&quot; value=&quot;Slide 38 - &amp;quot;Now Take the Test . . .&amp;quot;&quot;/&gt;&lt;property id=&quot;20307&quot; value=&quot;304&quot;/&gt;&lt;/object&gt;&lt;object type=&quot;3&quot; unique_id=&quot;10040&quot;&gt;&lt;property id=&quot;20148&quot; value=&quot;5&quot;/&gt;&lt;property id=&quot;20300&quot; value=&quot;Slide 39 - &amp;quot;General Information&amp;quot;&quot;/&gt;&lt;property id=&quot;20307&quot; value=&quot;315&quot;/&gt;&lt;/object&gt;&lt;object type=&quot;3&quot; unique_id=&quot;10041&quot;&gt;&lt;property id=&quot;20148&quot; value=&quot;5&quot;/&gt;&lt;property id=&quot;20300&quot; value=&quot;Slide 40 - &amp;quot;Please review the slide notes &amp;#x0D;&amp;#x0A;for analysis of each study &amp;#x0D;&amp;#x0A;by expert faculty &amp;lt;Insert Name, MD&amp;gt;, &amp;#x0D;&amp;#x0A;and &amp;lt;Insert Name,&quot;/&gt;&lt;property id=&quot;20307&quot; value=&quot;316&quot;/&gt;&lt;/object&gt;&lt;object type=&quot;3&quot; unique_id=&quot;10042&quot;&gt;&lt;property id=&quot;20148&quot; value=&quot;5&quot;/&gt;&lt;property id=&quot;20300&quot; value=&quot;Slide 41 - &amp;quot;Promo Slide Reference&amp;#x0D;&amp;#x0A;(Placed as the last slide in a slideset, &amp;#x0D;&amp;#x0A;if requested)&amp;quot;&quot;/&gt;&lt;property id=&quot;20307&quot; value=&quot;307&quot;/&gt;&lt;/object&gt;&lt;object type=&quot;3&quot; unique_id=&quot;12121&quot;&gt;&lt;property id=&quot;20148&quot; value=&quot;5&quot;/&gt;&lt;property id=&quot;20300&quot; value=&quot;Slide 36 - &amp;quot;Disclaimer&amp;quot;&quot;/&gt;&lt;property id=&quot;20307&quot; value=&quot;317&quot;/&gt;&lt;/object&gt;&lt;object type=&quot;3&quot; unique_id=&quot;12122&quot;&gt;&lt;property id=&quot;20148&quot; value=&quot;5&quot;/&gt;&lt;property id=&quot;20300&quot; value=&quot;Slide 1 - &amp;quot;Title of the program and will possibly take &amp;#x0D;&amp;#x0A;up three lines. It is presented in Arial-39-Bold-White.&amp;quot;&quot;/&gt;&lt;property id=&quot;20307&quot; value=&quot;321&quot;/&gt;&lt;/object&gt;&lt;object type=&quot;3&quot; unique_id=&quot;12123&quot;&gt;&lt;property id=&quot;20148&quot; value=&quot;5&quot;/&gt;&lt;property id=&quot;20300&quot; value=&quot;Slide 2 - &amp;quot;Title of the program and will possibly take up three lines. It is presented in Arial-39-Bold-White.&amp;quot;&quot;/&gt;&lt;property id=&quot;20307&quot; value=&quot;322&quot;/&gt;&lt;/object&gt;&lt;object type=&quot;3&quot; unique_id=&quot;12124&quot;&gt;&lt;property id=&quot;20148&quot; value=&quot;5&quot;/&gt;&lt;property id=&quot;20300&quot; value=&quot;Slide 18 - &amp;quot;Outcomes Analysis: What Did You Learn?&amp;quot;&quot;/&gt;&lt;property id=&quot;20307&quot; value=&quot;324&quot;/&gt;&lt;/object&gt;&lt;object type=&quot;3&quot; unique_id=&quot;12125&quot;&gt;&lt;property id=&quot;20148&quot; value=&quot;5&quot;/&gt;&lt;property id=&quot;20300&quot; value=&quot;Slide 19 - &amp;quot;Outcomes Questions&amp;quot;&quot;/&gt;&lt;property id=&quot;20307&quot; value=&quot;320&quot;/&gt;&lt;/object&gt;&lt;object type=&quot;3&quot; unique_id=&quot;12126&quot;&gt;&lt;property id=&quot;20148&quot; value=&quot;5&quot;/&gt;&lt;property id=&quot;20300&quot; value=&quot;Slide 20 - &amp;quot;How many patients with XXX do you provide care for in a typical week?&amp;quot;&quot;/&gt;&lt;property id=&quot;20307&quot; value=&quot;323&quot;/&gt;&lt;/object&gt;&lt;object type=&quot;3&quot; unique_id=&quot;12127&quot;&gt;&lt;property id=&quot;20148&quot; value=&quot;5&quot;/&gt;&lt;property id=&quot;20300&quot; value=&quot;Slide 42 - &amp;quot;Go Online for More CCO &amp;#x0D;&amp;#x0A;Coverage of XXXXXXXXXXXX!&amp;quot;&quot;/&gt;&lt;property id=&quot;20307&quot; value=&quot;318&quot;/&gt;&lt;/object&gt;&lt;/object&gt;&lt;/object&gt;&lt;/database&gt;"/>
</p:tagLst>
</file>

<file path=ppt/theme/theme1.xml><?xml version="1.0" encoding="utf-8"?>
<a:theme xmlns:a="http://schemas.openxmlformats.org/drawingml/2006/main" name="1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7_HTAA_Diabetes" id="{1367EE62-49C0-41AA-9F7D-AEA8A8F73D1D}" vid="{45DB6FF6-6200-4F3D-90FC-F48B6425275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E1839EB96DF34A92BA83BCAB799FEC" ma:contentTypeVersion="1" ma:contentTypeDescription="Create a new document." ma:contentTypeScope="" ma:versionID="1ea44af376f0455207d950a5af3274e1">
  <xsd:schema xmlns:xsd="http://www.w3.org/2001/XMLSchema" xmlns:xs="http://www.w3.org/2001/XMLSchema" xmlns:p="http://schemas.microsoft.com/office/2006/metadata/properties" xmlns:ns2="d54cbe69-32bd-412a-b004-9152f949605e" xmlns:ns3="cbbab141-15df-40c2-a1f2-57ce53fc0073" targetNamespace="http://schemas.microsoft.com/office/2006/metadata/properties" ma:root="true" ma:fieldsID="13fc5d91c820a6b31e792e9fa1db7b6e" ns2:_="" ns3:_="">
    <xsd:import namespace="d54cbe69-32bd-412a-b004-9152f949605e"/>
    <xsd:import namespace="cbbab141-15df-40c2-a1f2-57ce53fc007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cbe69-32bd-412a-b004-9152f949605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ab141-15df-40c2-a1f2-57ce53fc0073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11" nillable="true" ma:displayName="Document Category" ma:internalName="Document_x0020_Category">
      <xsd:simpleType>
        <xsd:restriction base="dms:Choice">
          <xsd:enumeration value="Slides - Live ONC"/>
          <xsd:enumeration value="Permissions"/>
          <xsd:enumeration value="Outcomes - Questions"/>
          <xsd:enumeration value="Slides - Downloadable"/>
          <xsd:enumeration value="Slide Des Req - Full Redraw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54cbe69-32bd-412a-b004-9152f949605e">56M7VY3CDVN5-1661847802-2</_dlc_DocId>
    <_dlc_DocIdUrl xmlns="d54cbe69-32bd-412a-b004-9152f949605e">
      <Url>https://intranet.clinicaloptions.com/mews/oncology/ASCO_Biomarkers_SS-TU_2019_(PRP2960)/Slide_Set__4/_layouts/15/DocIdRedir.aspx?ID=56M7VY3CDVN5-1661847802-2</Url>
      <Description>56M7VY3CDVN5-1661847802-2</Description>
    </_dlc_DocIdUrl>
    <Document_x0020_Category xmlns="cbbab141-15df-40c2-a1f2-57ce53fc0073">Slides - Downloadable</Document_x0020_Category>
  </documentManagement>
</p:properties>
</file>

<file path=customXml/itemProps1.xml><?xml version="1.0" encoding="utf-8"?>
<ds:datastoreItem xmlns:ds="http://schemas.openxmlformats.org/officeDocument/2006/customXml" ds:itemID="{65E151B5-E2EE-4BEC-82C3-105A302A3BE7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93F9264B-9D7C-410F-9618-DC59361B27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4cbe69-32bd-412a-b004-9152f949605e"/>
    <ds:schemaRef ds:uri="cbbab141-15df-40c2-a1f2-57ce53fc00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013A6-9922-444A-860E-D2CA80CCD33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A18F4D2-3653-4F4F-B917-116198900D9C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5BA55BC3-5A03-47C2-8EC3-D964C3B5E779}">
  <ds:schemaRefs>
    <ds:schemaRef ds:uri="http://schemas.microsoft.com/office/2006/documentManagement/types"/>
    <ds:schemaRef ds:uri="d54cbe69-32bd-412a-b004-9152f949605e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cbbab141-15df-40c2-a1f2-57ce53fc0073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9039</TotalTime>
  <Words>2215</Words>
  <Application>Microsoft Office PowerPoint</Application>
  <PresentationFormat>Custom</PresentationFormat>
  <Paragraphs>526</Paragraphs>
  <Slides>25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1_2017_HTAA_Diabetes</vt:lpstr>
      <vt:lpstr>Slide 1</vt:lpstr>
      <vt:lpstr>Patient Case</vt:lpstr>
      <vt:lpstr>What Influences Treatment Choices in mCRC?</vt:lpstr>
      <vt:lpstr>Case 1: Results of Biomarker Testing</vt:lpstr>
      <vt:lpstr>The “Perfect” Candidate for Treatment With First-line EGFR Antibodies</vt:lpstr>
      <vt:lpstr>BRAF</vt:lpstr>
      <vt:lpstr>FDA-Approved Indications for BRAF Inhibitors</vt:lpstr>
      <vt:lpstr>PETACC-3 Adjuvant 5-FU/LV ± Irinotecan in CRC:  OS After Relapse According to BRAF Mutation Status</vt:lpstr>
      <vt:lpstr>S1406: PFS With Cetuximab + Irinotecan ± Vemurafenib</vt:lpstr>
      <vt:lpstr>S1406: ORR, OS With Cetuximab + Irino ± Vemurafenib</vt:lpstr>
      <vt:lpstr>BEACON CRC: Encorafenib/Cetuximab ± Binimetinib vs Cetuximab/Chemotherapy in BRAF+ Metastatic CRC </vt:lpstr>
      <vt:lpstr>Slide 12</vt:lpstr>
      <vt:lpstr>Slide 13</vt:lpstr>
      <vt:lpstr>Slide 14</vt:lpstr>
      <vt:lpstr>BEACON Press Release May 21, 2019</vt:lpstr>
      <vt:lpstr>Slide 16</vt:lpstr>
      <vt:lpstr>Slide 17</vt:lpstr>
      <vt:lpstr>Slide 18</vt:lpstr>
      <vt:lpstr>BRAF Inhibitors in Metastatic CRC</vt:lpstr>
      <vt:lpstr>HER2</vt:lpstr>
      <vt:lpstr>HER2 Amplification in Patients With Colorectal Cancer</vt:lpstr>
      <vt:lpstr>HER2 Amplification in Colorectal Cancer</vt:lpstr>
      <vt:lpstr>HERACLES: Trastuzumab + Lapatinib for Patients With Treatment Refractory KRAS WT/HER2+ mCRC</vt:lpstr>
      <vt:lpstr>Trastuzumab + Lapatinib in KRAS WT/HER2+ mCRC (HERACLES): Response</vt:lpstr>
      <vt:lpstr>Thanks for listening</vt:lpstr>
    </vt:vector>
  </TitlesOfParts>
  <Company>Preferred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Targets Affecting Cellular Communication and Survival: BRAF, MAPK, and HER2</dc:title>
  <dc:creator>Preferred User</dc:creator>
  <cp:lastModifiedBy>Lenovo</cp:lastModifiedBy>
  <cp:revision>743</cp:revision>
  <cp:lastPrinted>2016-09-26T20:21:49Z</cp:lastPrinted>
  <dcterms:created xsi:type="dcterms:W3CDTF">2005-05-27T15:08:01Z</dcterms:created>
  <dcterms:modified xsi:type="dcterms:W3CDTF">2020-01-15T10:10:16Z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gs">
    <vt:lpwstr/>
  </property>
  <property fmtid="{D5CDD505-2E9C-101B-9397-08002B2CF9AE}" pid="3" name="display_urn:schemas-microsoft-com:office:office#Editor">
    <vt:lpwstr>Melanie Couton</vt:lpwstr>
  </property>
  <property fmtid="{D5CDD505-2E9C-101B-9397-08002B2CF9AE}" pid="4" name="display_urn:schemas-microsoft-com:office:office#Author">
    <vt:lpwstr>Melanie Couton</vt:lpwstr>
  </property>
  <property fmtid="{D5CDD505-2E9C-101B-9397-08002B2CF9AE}" pid="5" name="_dlc_DocId">
    <vt:lpwstr>56M7VY3CDVN5-387186687-1</vt:lpwstr>
  </property>
  <property fmtid="{D5CDD505-2E9C-101B-9397-08002B2CF9AE}" pid="6" name="_dlc_DocIdItemGuid">
    <vt:lpwstr>dd214c5b-3b16-4718-a888-efd041a776d5</vt:lpwstr>
  </property>
  <property fmtid="{D5CDD505-2E9C-101B-9397-08002B2CF9AE}" pid="7" name="_dlc_DocIdUrl">
    <vt:lpwstr>https://intranet.clinicaloptions.com/mews/oncology/ASH_ALL_Satellite-TU_2016/Template/_layouts/15/DocIdRedir.aspx?ID=56M7VY3CDVN5-387186687-1, 56M7VY3CDVN5-387186687-1</vt:lpwstr>
  </property>
  <property fmtid="{D5CDD505-2E9C-101B-9397-08002B2CF9AE}" pid="8" name="ContentTypeId">
    <vt:lpwstr>0x010100F6E1839EB96DF34A92BA83BCAB799FEC</vt:lpwstr>
  </property>
</Properties>
</file>